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1"/>
  </p:notesMasterIdLst>
  <p:handoutMasterIdLst>
    <p:handoutMasterId r:id="rId12"/>
  </p:handoutMasterIdLst>
  <p:sldIdLst>
    <p:sldId id="256" r:id="rId3"/>
    <p:sldId id="325" r:id="rId4"/>
    <p:sldId id="327" r:id="rId5"/>
    <p:sldId id="328" r:id="rId6"/>
    <p:sldId id="342" r:id="rId7"/>
    <p:sldId id="344" r:id="rId8"/>
    <p:sldId id="339" r:id="rId9"/>
    <p:sldId id="34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B5A1"/>
    <a:srgbClr val="0E293C"/>
    <a:srgbClr val="57C3A7"/>
    <a:srgbClr val="FCD5D4"/>
    <a:srgbClr val="F47775"/>
    <a:srgbClr val="CBFDF7"/>
    <a:srgbClr val="EEFAF8"/>
    <a:srgbClr val="0088EE"/>
    <a:srgbClr val="739FAD"/>
    <a:srgbClr val="507C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5400" autoAdjust="0"/>
  </p:normalViewPr>
  <p:slideViewPr>
    <p:cSldViewPr snapToGrid="0">
      <p:cViewPr varScale="1">
        <p:scale>
          <a:sx n="111" d="100"/>
          <a:sy n="111" d="100"/>
        </p:scale>
        <p:origin x="516" y="114"/>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65" d="100"/>
          <a:sy n="65" d="100"/>
        </p:scale>
        <p:origin x="3082" y="4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862" b="0" i="0" u="none" strike="noStrike" kern="1200" spc="0" baseline="0">
              <a:solidFill>
                <a:srgbClr val="08B5A1"/>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number of screening tests</c:v>
                </c:pt>
              </c:strCache>
            </c:strRef>
          </c:tx>
          <c:spPr>
            <a:solidFill>
              <a:schemeClr val="accent6"/>
            </a:solidFill>
            <a:ln>
              <a:noFill/>
            </a:ln>
            <a:effectLst/>
          </c:spPr>
          <c:invertIfNegative val="0"/>
          <c:cat>
            <c:strRef>
              <c:f>Sheet1!$A$2:$A$6</c:f>
              <c:strCache>
                <c:ptCount val="5"/>
                <c:pt idx="0">
                  <c:v>january</c:v>
                </c:pt>
                <c:pt idx="1">
                  <c:v>february</c:v>
                </c:pt>
                <c:pt idx="2">
                  <c:v>march</c:v>
                </c:pt>
                <c:pt idx="3">
                  <c:v>april</c:v>
                </c:pt>
                <c:pt idx="4">
                  <c:v>may</c:v>
                </c:pt>
              </c:strCache>
            </c:strRef>
          </c:cat>
          <c:val>
            <c:numRef>
              <c:f>Sheet1!$B$2:$B$6</c:f>
              <c:numCache>
                <c:formatCode>General</c:formatCode>
                <c:ptCount val="5"/>
                <c:pt idx="0">
                  <c:v>81522</c:v>
                </c:pt>
                <c:pt idx="1">
                  <c:v>86519</c:v>
                </c:pt>
                <c:pt idx="2">
                  <c:v>68752</c:v>
                </c:pt>
                <c:pt idx="3">
                  <c:v>36453</c:v>
                </c:pt>
                <c:pt idx="4">
                  <c:v>54549</c:v>
                </c:pt>
              </c:numCache>
            </c:numRef>
          </c:val>
          <c:extLst>
            <c:ext xmlns:c16="http://schemas.microsoft.com/office/drawing/2014/chart" uri="{C3380CC4-5D6E-409C-BE32-E72D297353CC}">
              <c16:uniqueId val="{00000000-54FD-41D6-A20D-00687BAEDBE0}"/>
            </c:ext>
          </c:extLst>
        </c:ser>
        <c:dLbls>
          <c:showLegendKey val="0"/>
          <c:showVal val="0"/>
          <c:showCatName val="0"/>
          <c:showSerName val="0"/>
          <c:showPercent val="0"/>
          <c:showBubbleSize val="0"/>
        </c:dLbls>
        <c:gapWidth val="219"/>
        <c:overlap val="-27"/>
        <c:axId val="497051312"/>
        <c:axId val="497052976"/>
      </c:barChart>
      <c:catAx>
        <c:axId val="4970513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97052976"/>
        <c:crosses val="autoZero"/>
        <c:auto val="1"/>
        <c:lblAlgn val="ctr"/>
        <c:lblOffset val="100"/>
        <c:noMultiLvlLbl val="0"/>
      </c:catAx>
      <c:valAx>
        <c:axId val="49705297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9705131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rgbClr val="08B5A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6"/>
    </mc:Choice>
    <mc:Fallback>
      <c:style val="6"/>
    </mc:Fallback>
  </mc:AlternateContent>
  <c:chart>
    <c:title>
      <c:layout/>
      <c:overlay val="0"/>
      <c:spPr>
        <a:noFill/>
        <a:ln>
          <a:noFill/>
        </a:ln>
        <a:effectLst/>
      </c:spPr>
      <c:txPr>
        <a:bodyPr rot="0" spcFirstLastPara="1" vertOverflow="ellipsis" vert="horz" wrap="square" anchor="ctr" anchorCtr="1"/>
        <a:lstStyle/>
        <a:p>
          <a:pPr>
            <a:defRPr sz="1862" b="0" i="0" u="none" strike="noStrike" kern="1200" spc="0" baseline="0">
              <a:solidFill>
                <a:srgbClr val="08B5A1"/>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number of beneficiaries enrolling the program</c:v>
                </c:pt>
              </c:strCache>
            </c:strRef>
          </c:tx>
          <c:spPr>
            <a:solidFill>
              <a:schemeClr val="accent4"/>
            </a:solidFill>
            <a:ln>
              <a:noFill/>
            </a:ln>
            <a:effectLst/>
          </c:spPr>
          <c:invertIfNegative val="0"/>
          <c:cat>
            <c:strRef>
              <c:f>Sheet1!$A$2:$A$6</c:f>
              <c:strCache>
                <c:ptCount val="5"/>
                <c:pt idx="0">
                  <c:v>january</c:v>
                </c:pt>
                <c:pt idx="1">
                  <c:v>february</c:v>
                </c:pt>
                <c:pt idx="2">
                  <c:v>march</c:v>
                </c:pt>
                <c:pt idx="3">
                  <c:v>april</c:v>
                </c:pt>
                <c:pt idx="4">
                  <c:v>may</c:v>
                </c:pt>
              </c:strCache>
            </c:strRef>
          </c:cat>
          <c:val>
            <c:numRef>
              <c:f>Sheet1!$B$2:$B$6</c:f>
              <c:numCache>
                <c:formatCode>General</c:formatCode>
                <c:ptCount val="5"/>
                <c:pt idx="0">
                  <c:v>900</c:v>
                </c:pt>
                <c:pt idx="1">
                  <c:v>900</c:v>
                </c:pt>
                <c:pt idx="2">
                  <c:v>387</c:v>
                </c:pt>
                <c:pt idx="3">
                  <c:v>994</c:v>
                </c:pt>
                <c:pt idx="4">
                  <c:v>338</c:v>
                </c:pt>
              </c:numCache>
            </c:numRef>
          </c:val>
          <c:extLst>
            <c:ext xmlns:c16="http://schemas.microsoft.com/office/drawing/2014/chart" uri="{C3380CC4-5D6E-409C-BE32-E72D297353CC}">
              <c16:uniqueId val="{00000000-54FD-41D6-A20D-00687BAEDBE0}"/>
            </c:ext>
          </c:extLst>
        </c:ser>
        <c:dLbls>
          <c:showLegendKey val="0"/>
          <c:showVal val="0"/>
          <c:showCatName val="0"/>
          <c:showSerName val="0"/>
          <c:showPercent val="0"/>
          <c:showBubbleSize val="0"/>
        </c:dLbls>
        <c:gapWidth val="219"/>
        <c:overlap val="-27"/>
        <c:axId val="497051312"/>
        <c:axId val="497052976"/>
      </c:barChart>
      <c:catAx>
        <c:axId val="4970513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97052976"/>
        <c:crosses val="autoZero"/>
        <c:auto val="1"/>
        <c:lblAlgn val="ctr"/>
        <c:lblOffset val="100"/>
        <c:noMultiLvlLbl val="0"/>
      </c:catAx>
      <c:valAx>
        <c:axId val="49705297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9705131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rgbClr val="08B5A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withinLinear" id="17">
  <a:schemeClr val="accent4"/>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_rels/data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g"/><Relationship Id="rId1" Type="http://schemas.openxmlformats.org/officeDocument/2006/relationships/image" Target="../media/image3.jpeg"/></Relationships>
</file>

<file path=ppt/diagrams/_rels/data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image" Target="../media/image6.jpg"/></Relationships>
</file>

<file path=ppt/diagrams/_rels/drawing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g"/><Relationship Id="rId1" Type="http://schemas.openxmlformats.org/officeDocument/2006/relationships/image" Target="../media/image3.jpeg"/></Relationships>
</file>

<file path=ppt/diagrams/_rels/drawing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image" Target="../media/image6.jpg"/></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879349B-A039-40F1-9D7C-E3BC5391C854}" type="doc">
      <dgm:prSet loTypeId="urn:microsoft.com/office/officeart/2005/8/layout/vList4" loCatId="list" qsTypeId="urn:microsoft.com/office/officeart/2005/8/quickstyle/simple1" qsCatId="simple" csTypeId="urn:microsoft.com/office/officeart/2005/8/colors/accent0_2" csCatId="mainScheme" phldr="1"/>
      <dgm:spPr/>
      <dgm:t>
        <a:bodyPr/>
        <a:lstStyle/>
        <a:p>
          <a:endParaRPr lang="en-US"/>
        </a:p>
      </dgm:t>
    </dgm:pt>
    <dgm:pt modelId="{3EF86748-533C-47A4-B9CB-6E1660CCAA9B}">
      <dgm:prSet phldrT="[Text]"/>
      <dgm:spPr/>
      <dgm:t>
        <a:bodyPr/>
        <a:lstStyle/>
        <a:p>
          <a:r>
            <a:rPr lang="en-US" dirty="0" smtClean="0"/>
            <a:t>103 patients living in </a:t>
          </a:r>
          <a:r>
            <a:rPr lang="en-US" dirty="0" err="1" smtClean="0"/>
            <a:t>Marneuli</a:t>
          </a:r>
          <a:r>
            <a:rPr lang="en-US" dirty="0" smtClean="0"/>
            <a:t> and Bolnisi, received the necessary medications that was sent from Tbilisi through local branches of Social Service Agency.</a:t>
          </a:r>
          <a:endParaRPr lang="en-US" dirty="0"/>
        </a:p>
      </dgm:t>
    </dgm:pt>
    <dgm:pt modelId="{A2D511E5-F1FC-48A2-BCC4-EFCC6A7A5534}" type="parTrans" cxnId="{B5802A37-6D83-42EA-BEB6-CE14CE06E93A}">
      <dgm:prSet/>
      <dgm:spPr/>
      <dgm:t>
        <a:bodyPr/>
        <a:lstStyle/>
        <a:p>
          <a:endParaRPr lang="en-US"/>
        </a:p>
      </dgm:t>
    </dgm:pt>
    <dgm:pt modelId="{E9787C48-AC01-47B6-B77C-9864C44BA300}" type="sibTrans" cxnId="{B5802A37-6D83-42EA-BEB6-CE14CE06E93A}">
      <dgm:prSet/>
      <dgm:spPr/>
      <dgm:t>
        <a:bodyPr/>
        <a:lstStyle/>
        <a:p>
          <a:endParaRPr lang="en-US"/>
        </a:p>
      </dgm:t>
    </dgm:pt>
    <dgm:pt modelId="{F7E534F2-A5E8-43B0-8727-1BB496E3BC8E}">
      <dgm:prSet phldrT="[Text]"/>
      <dgm:spPr/>
      <dgm:t>
        <a:bodyPr/>
        <a:lstStyle/>
        <a:p>
          <a:r>
            <a:rPr lang="en-US" dirty="0" smtClean="0"/>
            <a:t>Similar actions were undertaken to provide the medications for the beneficiaries who were in the mandatory isolation in different cities and villages around the country.</a:t>
          </a:r>
          <a:endParaRPr lang="en-US" dirty="0"/>
        </a:p>
      </dgm:t>
    </dgm:pt>
    <dgm:pt modelId="{4999CB22-547A-4C8F-9054-2005D579FD77}" type="parTrans" cxnId="{24B208E6-4401-4432-81B9-B7ACFADE5C37}">
      <dgm:prSet/>
      <dgm:spPr/>
      <dgm:t>
        <a:bodyPr/>
        <a:lstStyle/>
        <a:p>
          <a:endParaRPr lang="en-US"/>
        </a:p>
      </dgm:t>
    </dgm:pt>
    <dgm:pt modelId="{C7CCF0FD-C3D3-41EA-97C9-475EC3492611}" type="sibTrans" cxnId="{24B208E6-4401-4432-81B9-B7ACFADE5C37}">
      <dgm:prSet/>
      <dgm:spPr/>
      <dgm:t>
        <a:bodyPr/>
        <a:lstStyle/>
        <a:p>
          <a:endParaRPr lang="en-US"/>
        </a:p>
      </dgm:t>
    </dgm:pt>
    <dgm:pt modelId="{0B8D4240-596E-4CB0-ABFB-9CF0894F0412}">
      <dgm:prSet phldrT="[Text]"/>
      <dgm:spPr/>
      <dgm:t>
        <a:bodyPr/>
        <a:lstStyle/>
        <a:p>
          <a:r>
            <a:rPr lang="en-US" dirty="0" smtClean="0"/>
            <a:t>In cases when a beneficiary was not able to access the healthcare facility (where he was registered) and get medication, the Social Service Agency, ensured the referral of such patients from one health care center to another (it means technical referral within the electronic database).</a:t>
          </a:r>
          <a:endParaRPr lang="en-US" dirty="0"/>
        </a:p>
      </dgm:t>
    </dgm:pt>
    <dgm:pt modelId="{9D9050E7-0A84-484B-AD59-E71D85ABFBBD}" type="parTrans" cxnId="{AE17A95C-3143-4F7C-B8BC-9F73F3ABC3E0}">
      <dgm:prSet/>
      <dgm:spPr/>
      <dgm:t>
        <a:bodyPr/>
        <a:lstStyle/>
        <a:p>
          <a:endParaRPr lang="en-US"/>
        </a:p>
      </dgm:t>
    </dgm:pt>
    <dgm:pt modelId="{E0AF40A4-5569-4526-943C-5C00F2D4E27F}" type="sibTrans" cxnId="{AE17A95C-3143-4F7C-B8BC-9F73F3ABC3E0}">
      <dgm:prSet/>
      <dgm:spPr/>
      <dgm:t>
        <a:bodyPr/>
        <a:lstStyle/>
        <a:p>
          <a:endParaRPr lang="en-US"/>
        </a:p>
      </dgm:t>
    </dgm:pt>
    <dgm:pt modelId="{B1101682-2E40-4773-9880-0E5F1949249D}" type="pres">
      <dgm:prSet presAssocID="{F879349B-A039-40F1-9D7C-E3BC5391C854}" presName="linear" presStyleCnt="0">
        <dgm:presLayoutVars>
          <dgm:dir/>
          <dgm:resizeHandles val="exact"/>
        </dgm:presLayoutVars>
      </dgm:prSet>
      <dgm:spPr/>
      <dgm:t>
        <a:bodyPr/>
        <a:lstStyle/>
        <a:p>
          <a:endParaRPr lang="en-US"/>
        </a:p>
      </dgm:t>
    </dgm:pt>
    <dgm:pt modelId="{456855E8-8D6D-48EF-844C-CA9CE991A2E4}" type="pres">
      <dgm:prSet presAssocID="{3EF86748-533C-47A4-B9CB-6E1660CCAA9B}" presName="comp" presStyleCnt="0"/>
      <dgm:spPr/>
    </dgm:pt>
    <dgm:pt modelId="{8C183469-F116-426D-809D-62CE1C2E0626}" type="pres">
      <dgm:prSet presAssocID="{3EF86748-533C-47A4-B9CB-6E1660CCAA9B}" presName="box" presStyleLbl="node1" presStyleIdx="0" presStyleCnt="3" custScaleY="72895" custLinFactNeighborY="2172"/>
      <dgm:spPr/>
      <dgm:t>
        <a:bodyPr/>
        <a:lstStyle/>
        <a:p>
          <a:endParaRPr lang="en-US"/>
        </a:p>
      </dgm:t>
    </dgm:pt>
    <dgm:pt modelId="{938D15FB-E74C-4694-BEA5-2994E360C49E}" type="pres">
      <dgm:prSet presAssocID="{3EF86748-533C-47A4-B9CB-6E1660CCAA9B}" presName="img" presStyleLbl="fgImgPlace1" presStyleIdx="0" presStyleCnt="3"/>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16000" r="-16000"/>
          </a:stretch>
        </a:blipFill>
      </dgm:spPr>
    </dgm:pt>
    <dgm:pt modelId="{D8614042-542A-4095-987B-32805536B2FA}" type="pres">
      <dgm:prSet presAssocID="{3EF86748-533C-47A4-B9CB-6E1660CCAA9B}" presName="text" presStyleLbl="node1" presStyleIdx="0" presStyleCnt="3">
        <dgm:presLayoutVars>
          <dgm:bulletEnabled val="1"/>
        </dgm:presLayoutVars>
      </dgm:prSet>
      <dgm:spPr/>
      <dgm:t>
        <a:bodyPr/>
        <a:lstStyle/>
        <a:p>
          <a:endParaRPr lang="en-US"/>
        </a:p>
      </dgm:t>
    </dgm:pt>
    <dgm:pt modelId="{A3FEBFC9-A16F-4E0C-8CEC-38BFF57E9EA4}" type="pres">
      <dgm:prSet presAssocID="{E9787C48-AC01-47B6-B77C-9864C44BA300}" presName="spacer" presStyleCnt="0"/>
      <dgm:spPr/>
    </dgm:pt>
    <dgm:pt modelId="{EE701E0C-C2B5-4BB1-922B-E9D8FCEA3AB3}" type="pres">
      <dgm:prSet presAssocID="{F7E534F2-A5E8-43B0-8727-1BB496E3BC8E}" presName="comp" presStyleCnt="0"/>
      <dgm:spPr/>
    </dgm:pt>
    <dgm:pt modelId="{7218D726-7ACA-4CF6-AF50-7F4D6CBCF096}" type="pres">
      <dgm:prSet presAssocID="{F7E534F2-A5E8-43B0-8727-1BB496E3BC8E}" presName="box" presStyleLbl="node1" presStyleIdx="1" presStyleCnt="3" custLinFactNeighborY="2172"/>
      <dgm:spPr/>
      <dgm:t>
        <a:bodyPr/>
        <a:lstStyle/>
        <a:p>
          <a:endParaRPr lang="en-US"/>
        </a:p>
      </dgm:t>
    </dgm:pt>
    <dgm:pt modelId="{57336E51-89D6-4A85-9CB2-38A295D41809}" type="pres">
      <dgm:prSet presAssocID="{F7E534F2-A5E8-43B0-8727-1BB496E3BC8E}" presName="img" presStyleLbl="fgImgPlace1" presStyleIdx="1" presStyleCnt="3"/>
      <dgm:spPr>
        <a:blipFill>
          <a:blip xmlns:r="http://schemas.openxmlformats.org/officeDocument/2006/relationships" r:embed="rId2">
            <a:extLst>
              <a:ext uri="{28A0092B-C50C-407E-A947-70E740481C1C}">
                <a14:useLocalDpi xmlns:a14="http://schemas.microsoft.com/office/drawing/2010/main" val="0"/>
              </a:ext>
            </a:extLst>
          </a:blip>
          <a:srcRect/>
          <a:stretch>
            <a:fillRect l="-29000" r="-29000"/>
          </a:stretch>
        </a:blipFill>
      </dgm:spPr>
      <dgm:t>
        <a:bodyPr/>
        <a:lstStyle/>
        <a:p>
          <a:endParaRPr lang="en-US"/>
        </a:p>
      </dgm:t>
    </dgm:pt>
    <dgm:pt modelId="{18B6AD85-A972-4772-8AC7-C80A9842BA10}" type="pres">
      <dgm:prSet presAssocID="{F7E534F2-A5E8-43B0-8727-1BB496E3BC8E}" presName="text" presStyleLbl="node1" presStyleIdx="1" presStyleCnt="3">
        <dgm:presLayoutVars>
          <dgm:bulletEnabled val="1"/>
        </dgm:presLayoutVars>
      </dgm:prSet>
      <dgm:spPr/>
      <dgm:t>
        <a:bodyPr/>
        <a:lstStyle/>
        <a:p>
          <a:endParaRPr lang="en-US"/>
        </a:p>
      </dgm:t>
    </dgm:pt>
    <dgm:pt modelId="{FC250027-6326-4E52-B7B4-3C128589E082}" type="pres">
      <dgm:prSet presAssocID="{C7CCF0FD-C3D3-41EA-97C9-475EC3492611}" presName="spacer" presStyleCnt="0"/>
      <dgm:spPr/>
    </dgm:pt>
    <dgm:pt modelId="{4926A5A1-C3CE-4EC2-ABBD-70932D381750}" type="pres">
      <dgm:prSet presAssocID="{0B8D4240-596E-4CB0-ABFB-9CF0894F0412}" presName="comp" presStyleCnt="0"/>
      <dgm:spPr/>
    </dgm:pt>
    <dgm:pt modelId="{E2F928F3-269D-4E5D-8D26-6AD6AA03C8D6}" type="pres">
      <dgm:prSet presAssocID="{0B8D4240-596E-4CB0-ABFB-9CF0894F0412}" presName="box" presStyleLbl="node1" presStyleIdx="2" presStyleCnt="3" custLinFactNeighborY="1017"/>
      <dgm:spPr/>
      <dgm:t>
        <a:bodyPr/>
        <a:lstStyle/>
        <a:p>
          <a:endParaRPr lang="en-US"/>
        </a:p>
      </dgm:t>
    </dgm:pt>
    <dgm:pt modelId="{8037E531-0D2F-4573-B03E-8B87EBAA3E07}" type="pres">
      <dgm:prSet presAssocID="{0B8D4240-596E-4CB0-ABFB-9CF0894F0412}" presName="img" presStyleLbl="fgImgPlace1" presStyleIdx="2" presStyleCnt="3"/>
      <dgm:spPr>
        <a:blipFill>
          <a:blip xmlns:r="http://schemas.openxmlformats.org/officeDocument/2006/relationships" r:embed="rId3" cstate="print">
            <a:extLst>
              <a:ext uri="{28A0092B-C50C-407E-A947-70E740481C1C}">
                <a14:useLocalDpi xmlns:a14="http://schemas.microsoft.com/office/drawing/2010/main" val="0"/>
              </a:ext>
            </a:extLst>
          </a:blip>
          <a:srcRect/>
          <a:stretch>
            <a:fillRect l="-17000" r="-17000"/>
          </a:stretch>
        </a:blipFill>
      </dgm:spPr>
    </dgm:pt>
    <dgm:pt modelId="{E8116223-864E-492F-BF00-55B65182577D}" type="pres">
      <dgm:prSet presAssocID="{0B8D4240-596E-4CB0-ABFB-9CF0894F0412}" presName="text" presStyleLbl="node1" presStyleIdx="2" presStyleCnt="3">
        <dgm:presLayoutVars>
          <dgm:bulletEnabled val="1"/>
        </dgm:presLayoutVars>
      </dgm:prSet>
      <dgm:spPr/>
      <dgm:t>
        <a:bodyPr/>
        <a:lstStyle/>
        <a:p>
          <a:endParaRPr lang="en-US"/>
        </a:p>
      </dgm:t>
    </dgm:pt>
  </dgm:ptLst>
  <dgm:cxnLst>
    <dgm:cxn modelId="{AE17A95C-3143-4F7C-B8BC-9F73F3ABC3E0}" srcId="{F879349B-A039-40F1-9D7C-E3BC5391C854}" destId="{0B8D4240-596E-4CB0-ABFB-9CF0894F0412}" srcOrd="2" destOrd="0" parTransId="{9D9050E7-0A84-484B-AD59-E71D85ABFBBD}" sibTransId="{E0AF40A4-5569-4526-943C-5C00F2D4E27F}"/>
    <dgm:cxn modelId="{0492049B-265F-463C-8AA3-378DDC6D2FF3}" type="presOf" srcId="{0B8D4240-596E-4CB0-ABFB-9CF0894F0412}" destId="{E8116223-864E-492F-BF00-55B65182577D}" srcOrd="1" destOrd="0" presId="urn:microsoft.com/office/officeart/2005/8/layout/vList4"/>
    <dgm:cxn modelId="{40F5DA46-C192-4185-9262-1F512BC5F6CB}" type="presOf" srcId="{F879349B-A039-40F1-9D7C-E3BC5391C854}" destId="{B1101682-2E40-4773-9880-0E5F1949249D}" srcOrd="0" destOrd="0" presId="urn:microsoft.com/office/officeart/2005/8/layout/vList4"/>
    <dgm:cxn modelId="{B5802A37-6D83-42EA-BEB6-CE14CE06E93A}" srcId="{F879349B-A039-40F1-9D7C-E3BC5391C854}" destId="{3EF86748-533C-47A4-B9CB-6E1660CCAA9B}" srcOrd="0" destOrd="0" parTransId="{A2D511E5-F1FC-48A2-BCC4-EFCC6A7A5534}" sibTransId="{E9787C48-AC01-47B6-B77C-9864C44BA300}"/>
    <dgm:cxn modelId="{005FEA4E-9188-43E5-8437-89CF210B0F04}" type="presOf" srcId="{3EF86748-533C-47A4-B9CB-6E1660CCAA9B}" destId="{D8614042-542A-4095-987B-32805536B2FA}" srcOrd="1" destOrd="0" presId="urn:microsoft.com/office/officeart/2005/8/layout/vList4"/>
    <dgm:cxn modelId="{994950DF-C3A7-474B-A1F9-AAEA234C71EB}" type="presOf" srcId="{3EF86748-533C-47A4-B9CB-6E1660CCAA9B}" destId="{8C183469-F116-426D-809D-62CE1C2E0626}" srcOrd="0" destOrd="0" presId="urn:microsoft.com/office/officeart/2005/8/layout/vList4"/>
    <dgm:cxn modelId="{2787191C-4BCD-4412-AD0C-FEA065C24B58}" type="presOf" srcId="{0B8D4240-596E-4CB0-ABFB-9CF0894F0412}" destId="{E2F928F3-269D-4E5D-8D26-6AD6AA03C8D6}" srcOrd="0" destOrd="0" presId="urn:microsoft.com/office/officeart/2005/8/layout/vList4"/>
    <dgm:cxn modelId="{2E3BB38B-0E9D-490F-B64F-ED3932B9C45A}" type="presOf" srcId="{F7E534F2-A5E8-43B0-8727-1BB496E3BC8E}" destId="{7218D726-7ACA-4CF6-AF50-7F4D6CBCF096}" srcOrd="0" destOrd="0" presId="urn:microsoft.com/office/officeart/2005/8/layout/vList4"/>
    <dgm:cxn modelId="{24B208E6-4401-4432-81B9-B7ACFADE5C37}" srcId="{F879349B-A039-40F1-9D7C-E3BC5391C854}" destId="{F7E534F2-A5E8-43B0-8727-1BB496E3BC8E}" srcOrd="1" destOrd="0" parTransId="{4999CB22-547A-4C8F-9054-2005D579FD77}" sibTransId="{C7CCF0FD-C3D3-41EA-97C9-475EC3492611}"/>
    <dgm:cxn modelId="{0D658ABB-9B97-4521-A526-7EA854792514}" type="presOf" srcId="{F7E534F2-A5E8-43B0-8727-1BB496E3BC8E}" destId="{18B6AD85-A972-4772-8AC7-C80A9842BA10}" srcOrd="1" destOrd="0" presId="urn:microsoft.com/office/officeart/2005/8/layout/vList4"/>
    <dgm:cxn modelId="{990B7184-3014-482A-A2DD-9CB352E2C105}" type="presParOf" srcId="{B1101682-2E40-4773-9880-0E5F1949249D}" destId="{456855E8-8D6D-48EF-844C-CA9CE991A2E4}" srcOrd="0" destOrd="0" presId="urn:microsoft.com/office/officeart/2005/8/layout/vList4"/>
    <dgm:cxn modelId="{2991F4A8-8654-4B7F-B82F-02A839ACCB0B}" type="presParOf" srcId="{456855E8-8D6D-48EF-844C-CA9CE991A2E4}" destId="{8C183469-F116-426D-809D-62CE1C2E0626}" srcOrd="0" destOrd="0" presId="urn:microsoft.com/office/officeart/2005/8/layout/vList4"/>
    <dgm:cxn modelId="{95C7F448-0851-4879-96A0-2F8AA19E1F72}" type="presParOf" srcId="{456855E8-8D6D-48EF-844C-CA9CE991A2E4}" destId="{938D15FB-E74C-4694-BEA5-2994E360C49E}" srcOrd="1" destOrd="0" presId="urn:microsoft.com/office/officeart/2005/8/layout/vList4"/>
    <dgm:cxn modelId="{AEF8856E-2AE2-43C3-97E2-B7EB2F685123}" type="presParOf" srcId="{456855E8-8D6D-48EF-844C-CA9CE991A2E4}" destId="{D8614042-542A-4095-987B-32805536B2FA}" srcOrd="2" destOrd="0" presId="urn:microsoft.com/office/officeart/2005/8/layout/vList4"/>
    <dgm:cxn modelId="{E8732B07-8D0F-46F9-828F-D37E49790F69}" type="presParOf" srcId="{B1101682-2E40-4773-9880-0E5F1949249D}" destId="{A3FEBFC9-A16F-4E0C-8CEC-38BFF57E9EA4}" srcOrd="1" destOrd="0" presId="urn:microsoft.com/office/officeart/2005/8/layout/vList4"/>
    <dgm:cxn modelId="{3718581B-2933-47FE-BB41-5F9D688462F3}" type="presParOf" srcId="{B1101682-2E40-4773-9880-0E5F1949249D}" destId="{EE701E0C-C2B5-4BB1-922B-E9D8FCEA3AB3}" srcOrd="2" destOrd="0" presId="urn:microsoft.com/office/officeart/2005/8/layout/vList4"/>
    <dgm:cxn modelId="{2F985220-BB70-458C-9697-12F621A645A6}" type="presParOf" srcId="{EE701E0C-C2B5-4BB1-922B-E9D8FCEA3AB3}" destId="{7218D726-7ACA-4CF6-AF50-7F4D6CBCF096}" srcOrd="0" destOrd="0" presId="urn:microsoft.com/office/officeart/2005/8/layout/vList4"/>
    <dgm:cxn modelId="{84BBDFFE-D108-4632-8043-F22E5F9683A6}" type="presParOf" srcId="{EE701E0C-C2B5-4BB1-922B-E9D8FCEA3AB3}" destId="{57336E51-89D6-4A85-9CB2-38A295D41809}" srcOrd="1" destOrd="0" presId="urn:microsoft.com/office/officeart/2005/8/layout/vList4"/>
    <dgm:cxn modelId="{0DF284FA-2E6F-4315-B2CE-C03432341470}" type="presParOf" srcId="{EE701E0C-C2B5-4BB1-922B-E9D8FCEA3AB3}" destId="{18B6AD85-A972-4772-8AC7-C80A9842BA10}" srcOrd="2" destOrd="0" presId="urn:microsoft.com/office/officeart/2005/8/layout/vList4"/>
    <dgm:cxn modelId="{231E547C-F396-4C1F-AD4C-C080921EA979}" type="presParOf" srcId="{B1101682-2E40-4773-9880-0E5F1949249D}" destId="{FC250027-6326-4E52-B7B4-3C128589E082}" srcOrd="3" destOrd="0" presId="urn:microsoft.com/office/officeart/2005/8/layout/vList4"/>
    <dgm:cxn modelId="{BE96FD4C-95EE-4446-889F-2C9C0D2B7A6F}" type="presParOf" srcId="{B1101682-2E40-4773-9880-0E5F1949249D}" destId="{4926A5A1-C3CE-4EC2-ABBD-70932D381750}" srcOrd="4" destOrd="0" presId="urn:microsoft.com/office/officeart/2005/8/layout/vList4"/>
    <dgm:cxn modelId="{AAF86879-AFCE-4E1C-BD83-87AF1F4CEBBB}" type="presParOf" srcId="{4926A5A1-C3CE-4EC2-ABBD-70932D381750}" destId="{E2F928F3-269D-4E5D-8D26-6AD6AA03C8D6}" srcOrd="0" destOrd="0" presId="urn:microsoft.com/office/officeart/2005/8/layout/vList4"/>
    <dgm:cxn modelId="{2F8AADD0-AC2F-4552-A567-ED1FF4F1BDBA}" type="presParOf" srcId="{4926A5A1-C3CE-4EC2-ABBD-70932D381750}" destId="{8037E531-0D2F-4573-B03E-8B87EBAA3E07}" srcOrd="1" destOrd="0" presId="urn:microsoft.com/office/officeart/2005/8/layout/vList4"/>
    <dgm:cxn modelId="{6378D270-680A-4004-8BC4-C1E1F2335019}" type="presParOf" srcId="{4926A5A1-C3CE-4EC2-ABBD-70932D381750}" destId="{E8116223-864E-492F-BF00-55B65182577D}" srcOrd="2"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879349B-A039-40F1-9D7C-E3BC5391C854}" type="doc">
      <dgm:prSet loTypeId="urn:microsoft.com/office/officeart/2005/8/layout/vList4" loCatId="list" qsTypeId="urn:microsoft.com/office/officeart/2005/8/quickstyle/simple1" qsCatId="simple" csTypeId="urn:microsoft.com/office/officeart/2005/8/colors/accent0_2" csCatId="mainScheme" phldr="1"/>
      <dgm:spPr/>
      <dgm:t>
        <a:bodyPr/>
        <a:lstStyle/>
        <a:p>
          <a:endParaRPr lang="en-US"/>
        </a:p>
      </dgm:t>
    </dgm:pt>
    <dgm:pt modelId="{3EF86748-533C-47A4-B9CB-6E1660CCAA9B}">
      <dgm:prSet phldrT="[Text]"/>
      <dgm:spPr/>
      <dgm:t>
        <a:bodyPr/>
        <a:lstStyle/>
        <a:p>
          <a:r>
            <a:rPr lang="en-US" dirty="0" smtClean="0"/>
            <a:t>In some cases, due to deteriorating health, patients were provided with medication at home</a:t>
          </a:r>
          <a:endParaRPr lang="en-US" dirty="0"/>
        </a:p>
      </dgm:t>
    </dgm:pt>
    <dgm:pt modelId="{A2D511E5-F1FC-48A2-BCC4-EFCC6A7A5534}" type="parTrans" cxnId="{B5802A37-6D83-42EA-BEB6-CE14CE06E93A}">
      <dgm:prSet/>
      <dgm:spPr/>
      <dgm:t>
        <a:bodyPr/>
        <a:lstStyle/>
        <a:p>
          <a:endParaRPr lang="en-US"/>
        </a:p>
      </dgm:t>
    </dgm:pt>
    <dgm:pt modelId="{E9787C48-AC01-47B6-B77C-9864C44BA300}" type="sibTrans" cxnId="{B5802A37-6D83-42EA-BEB6-CE14CE06E93A}">
      <dgm:prSet/>
      <dgm:spPr/>
      <dgm:t>
        <a:bodyPr/>
        <a:lstStyle/>
        <a:p>
          <a:endParaRPr lang="en-US"/>
        </a:p>
      </dgm:t>
    </dgm:pt>
    <dgm:pt modelId="{F7E534F2-A5E8-43B0-8727-1BB496E3BC8E}">
      <dgm:prSet phldrT="[Text]"/>
      <dgm:spPr/>
      <dgm:t>
        <a:bodyPr/>
        <a:lstStyle/>
        <a:p>
          <a:r>
            <a:rPr lang="en-US" dirty="0" smtClean="0"/>
            <a:t>To prevent the spread of coronavirus, patients with chronic conditions, enrolled in the elimination program were asked to visit healthcare facilities every 28 days, instead of 14</a:t>
          </a:r>
          <a:endParaRPr lang="en-US" dirty="0"/>
        </a:p>
      </dgm:t>
    </dgm:pt>
    <dgm:pt modelId="{4999CB22-547A-4C8F-9054-2005D579FD77}" type="parTrans" cxnId="{24B208E6-4401-4432-81B9-B7ACFADE5C37}">
      <dgm:prSet/>
      <dgm:spPr/>
      <dgm:t>
        <a:bodyPr/>
        <a:lstStyle/>
        <a:p>
          <a:endParaRPr lang="en-US"/>
        </a:p>
      </dgm:t>
    </dgm:pt>
    <dgm:pt modelId="{C7CCF0FD-C3D3-41EA-97C9-475EC3492611}" type="sibTrans" cxnId="{24B208E6-4401-4432-81B9-B7ACFADE5C37}">
      <dgm:prSet/>
      <dgm:spPr/>
      <dgm:t>
        <a:bodyPr/>
        <a:lstStyle/>
        <a:p>
          <a:endParaRPr lang="en-US"/>
        </a:p>
      </dgm:t>
    </dgm:pt>
    <dgm:pt modelId="{0B8D4240-596E-4CB0-ABFB-9CF0894F0412}">
      <dgm:prSet phldrT="[Text]"/>
      <dgm:spPr/>
      <dgm:t>
        <a:bodyPr/>
        <a:lstStyle/>
        <a:p>
          <a:r>
            <a:rPr lang="en-US" dirty="0" smtClean="0"/>
            <a:t>The Agency was ready to send the medication by “Georgian Post” if necessary, although there was no such need</a:t>
          </a:r>
          <a:endParaRPr lang="en-US" dirty="0"/>
        </a:p>
      </dgm:t>
    </dgm:pt>
    <dgm:pt modelId="{9D9050E7-0A84-484B-AD59-E71D85ABFBBD}" type="parTrans" cxnId="{AE17A95C-3143-4F7C-B8BC-9F73F3ABC3E0}">
      <dgm:prSet/>
      <dgm:spPr/>
      <dgm:t>
        <a:bodyPr/>
        <a:lstStyle/>
        <a:p>
          <a:endParaRPr lang="en-US"/>
        </a:p>
      </dgm:t>
    </dgm:pt>
    <dgm:pt modelId="{E0AF40A4-5569-4526-943C-5C00F2D4E27F}" type="sibTrans" cxnId="{AE17A95C-3143-4F7C-B8BC-9F73F3ABC3E0}">
      <dgm:prSet/>
      <dgm:spPr/>
      <dgm:t>
        <a:bodyPr/>
        <a:lstStyle/>
        <a:p>
          <a:endParaRPr lang="en-US"/>
        </a:p>
      </dgm:t>
    </dgm:pt>
    <dgm:pt modelId="{B1101682-2E40-4773-9880-0E5F1949249D}" type="pres">
      <dgm:prSet presAssocID="{F879349B-A039-40F1-9D7C-E3BC5391C854}" presName="linear" presStyleCnt="0">
        <dgm:presLayoutVars>
          <dgm:dir/>
          <dgm:resizeHandles val="exact"/>
        </dgm:presLayoutVars>
      </dgm:prSet>
      <dgm:spPr/>
      <dgm:t>
        <a:bodyPr/>
        <a:lstStyle/>
        <a:p>
          <a:endParaRPr lang="en-US"/>
        </a:p>
      </dgm:t>
    </dgm:pt>
    <dgm:pt modelId="{456855E8-8D6D-48EF-844C-CA9CE991A2E4}" type="pres">
      <dgm:prSet presAssocID="{3EF86748-533C-47A4-B9CB-6E1660CCAA9B}" presName="comp" presStyleCnt="0"/>
      <dgm:spPr/>
    </dgm:pt>
    <dgm:pt modelId="{8C183469-F116-426D-809D-62CE1C2E0626}" type="pres">
      <dgm:prSet presAssocID="{3EF86748-533C-47A4-B9CB-6E1660CCAA9B}" presName="box" presStyleLbl="node1" presStyleIdx="0" presStyleCnt="3" custScaleY="72895" custLinFactNeighborY="2172"/>
      <dgm:spPr/>
      <dgm:t>
        <a:bodyPr/>
        <a:lstStyle/>
        <a:p>
          <a:endParaRPr lang="en-US"/>
        </a:p>
      </dgm:t>
    </dgm:pt>
    <dgm:pt modelId="{938D15FB-E74C-4694-BEA5-2994E360C49E}" type="pres">
      <dgm:prSet presAssocID="{3EF86748-533C-47A4-B9CB-6E1660CCAA9B}" presName="img" presStyleLbl="fgImgPlace1" presStyleIdx="0" presStyleCnt="3"/>
      <dgm:spPr>
        <a:blipFill>
          <a:blip xmlns:r="http://schemas.openxmlformats.org/officeDocument/2006/relationships" r:embed="rId1">
            <a:extLst>
              <a:ext uri="{28A0092B-C50C-407E-A947-70E740481C1C}">
                <a14:useLocalDpi xmlns:a14="http://schemas.microsoft.com/office/drawing/2010/main" val="0"/>
              </a:ext>
            </a:extLst>
          </a:blip>
          <a:srcRect/>
          <a:stretch>
            <a:fillRect l="-5000" r="-5000"/>
          </a:stretch>
        </a:blipFill>
      </dgm:spPr>
      <dgm:t>
        <a:bodyPr/>
        <a:lstStyle/>
        <a:p>
          <a:endParaRPr lang="en-US"/>
        </a:p>
      </dgm:t>
    </dgm:pt>
    <dgm:pt modelId="{D8614042-542A-4095-987B-32805536B2FA}" type="pres">
      <dgm:prSet presAssocID="{3EF86748-533C-47A4-B9CB-6E1660CCAA9B}" presName="text" presStyleLbl="node1" presStyleIdx="0" presStyleCnt="3">
        <dgm:presLayoutVars>
          <dgm:bulletEnabled val="1"/>
        </dgm:presLayoutVars>
      </dgm:prSet>
      <dgm:spPr/>
      <dgm:t>
        <a:bodyPr/>
        <a:lstStyle/>
        <a:p>
          <a:endParaRPr lang="en-US"/>
        </a:p>
      </dgm:t>
    </dgm:pt>
    <dgm:pt modelId="{A3FEBFC9-A16F-4E0C-8CEC-38BFF57E9EA4}" type="pres">
      <dgm:prSet presAssocID="{E9787C48-AC01-47B6-B77C-9864C44BA300}" presName="spacer" presStyleCnt="0"/>
      <dgm:spPr/>
    </dgm:pt>
    <dgm:pt modelId="{EE701E0C-C2B5-4BB1-922B-E9D8FCEA3AB3}" type="pres">
      <dgm:prSet presAssocID="{F7E534F2-A5E8-43B0-8727-1BB496E3BC8E}" presName="comp" presStyleCnt="0"/>
      <dgm:spPr/>
    </dgm:pt>
    <dgm:pt modelId="{7218D726-7ACA-4CF6-AF50-7F4D6CBCF096}" type="pres">
      <dgm:prSet presAssocID="{F7E534F2-A5E8-43B0-8727-1BB496E3BC8E}" presName="box" presStyleLbl="node1" presStyleIdx="1" presStyleCnt="3" custLinFactNeighborY="2172"/>
      <dgm:spPr/>
      <dgm:t>
        <a:bodyPr/>
        <a:lstStyle/>
        <a:p>
          <a:endParaRPr lang="en-US"/>
        </a:p>
      </dgm:t>
    </dgm:pt>
    <dgm:pt modelId="{57336E51-89D6-4A85-9CB2-38A295D41809}" type="pres">
      <dgm:prSet presAssocID="{F7E534F2-A5E8-43B0-8727-1BB496E3BC8E}" presName="img" presStyleLbl="fgImgPlace1" presStyleIdx="1" presStyleCnt="3"/>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l="-11000" r="-11000"/>
          </a:stretch>
        </a:blipFill>
      </dgm:spPr>
    </dgm:pt>
    <dgm:pt modelId="{18B6AD85-A972-4772-8AC7-C80A9842BA10}" type="pres">
      <dgm:prSet presAssocID="{F7E534F2-A5E8-43B0-8727-1BB496E3BC8E}" presName="text" presStyleLbl="node1" presStyleIdx="1" presStyleCnt="3">
        <dgm:presLayoutVars>
          <dgm:bulletEnabled val="1"/>
        </dgm:presLayoutVars>
      </dgm:prSet>
      <dgm:spPr/>
      <dgm:t>
        <a:bodyPr/>
        <a:lstStyle/>
        <a:p>
          <a:endParaRPr lang="en-US"/>
        </a:p>
      </dgm:t>
    </dgm:pt>
    <dgm:pt modelId="{FC250027-6326-4E52-B7B4-3C128589E082}" type="pres">
      <dgm:prSet presAssocID="{C7CCF0FD-C3D3-41EA-97C9-475EC3492611}" presName="spacer" presStyleCnt="0"/>
      <dgm:spPr/>
    </dgm:pt>
    <dgm:pt modelId="{4926A5A1-C3CE-4EC2-ABBD-70932D381750}" type="pres">
      <dgm:prSet presAssocID="{0B8D4240-596E-4CB0-ABFB-9CF0894F0412}" presName="comp" presStyleCnt="0"/>
      <dgm:spPr/>
    </dgm:pt>
    <dgm:pt modelId="{E2F928F3-269D-4E5D-8D26-6AD6AA03C8D6}" type="pres">
      <dgm:prSet presAssocID="{0B8D4240-596E-4CB0-ABFB-9CF0894F0412}" presName="box" presStyleLbl="node1" presStyleIdx="2" presStyleCnt="3" custLinFactNeighborY="1017"/>
      <dgm:spPr/>
      <dgm:t>
        <a:bodyPr/>
        <a:lstStyle/>
        <a:p>
          <a:endParaRPr lang="en-US"/>
        </a:p>
      </dgm:t>
    </dgm:pt>
    <dgm:pt modelId="{8037E531-0D2F-4573-B03E-8B87EBAA3E07}" type="pres">
      <dgm:prSet presAssocID="{0B8D4240-596E-4CB0-ABFB-9CF0894F0412}" presName="img" presStyleLbl="fgImgPlace1" presStyleIdx="2" presStyleCnt="3"/>
      <dgm:spPr>
        <a:blipFill>
          <a:blip xmlns:r="http://schemas.openxmlformats.org/officeDocument/2006/relationships" r:embed="rId3">
            <a:extLst>
              <a:ext uri="{28A0092B-C50C-407E-A947-70E740481C1C}">
                <a14:useLocalDpi xmlns:a14="http://schemas.microsoft.com/office/drawing/2010/main" val="0"/>
              </a:ext>
            </a:extLst>
          </a:blip>
          <a:srcRect/>
          <a:stretch>
            <a:fillRect t="-7000" b="-7000"/>
          </a:stretch>
        </a:blipFill>
      </dgm:spPr>
    </dgm:pt>
    <dgm:pt modelId="{E8116223-864E-492F-BF00-55B65182577D}" type="pres">
      <dgm:prSet presAssocID="{0B8D4240-596E-4CB0-ABFB-9CF0894F0412}" presName="text" presStyleLbl="node1" presStyleIdx="2" presStyleCnt="3">
        <dgm:presLayoutVars>
          <dgm:bulletEnabled val="1"/>
        </dgm:presLayoutVars>
      </dgm:prSet>
      <dgm:spPr/>
      <dgm:t>
        <a:bodyPr/>
        <a:lstStyle/>
        <a:p>
          <a:endParaRPr lang="en-US"/>
        </a:p>
      </dgm:t>
    </dgm:pt>
  </dgm:ptLst>
  <dgm:cxnLst>
    <dgm:cxn modelId="{AE17A95C-3143-4F7C-B8BC-9F73F3ABC3E0}" srcId="{F879349B-A039-40F1-9D7C-E3BC5391C854}" destId="{0B8D4240-596E-4CB0-ABFB-9CF0894F0412}" srcOrd="2" destOrd="0" parTransId="{9D9050E7-0A84-484B-AD59-E71D85ABFBBD}" sibTransId="{E0AF40A4-5569-4526-943C-5C00F2D4E27F}"/>
    <dgm:cxn modelId="{0492049B-265F-463C-8AA3-378DDC6D2FF3}" type="presOf" srcId="{0B8D4240-596E-4CB0-ABFB-9CF0894F0412}" destId="{E8116223-864E-492F-BF00-55B65182577D}" srcOrd="1" destOrd="0" presId="urn:microsoft.com/office/officeart/2005/8/layout/vList4"/>
    <dgm:cxn modelId="{40F5DA46-C192-4185-9262-1F512BC5F6CB}" type="presOf" srcId="{F879349B-A039-40F1-9D7C-E3BC5391C854}" destId="{B1101682-2E40-4773-9880-0E5F1949249D}" srcOrd="0" destOrd="0" presId="urn:microsoft.com/office/officeart/2005/8/layout/vList4"/>
    <dgm:cxn modelId="{B5802A37-6D83-42EA-BEB6-CE14CE06E93A}" srcId="{F879349B-A039-40F1-9D7C-E3BC5391C854}" destId="{3EF86748-533C-47A4-B9CB-6E1660CCAA9B}" srcOrd="0" destOrd="0" parTransId="{A2D511E5-F1FC-48A2-BCC4-EFCC6A7A5534}" sibTransId="{E9787C48-AC01-47B6-B77C-9864C44BA300}"/>
    <dgm:cxn modelId="{005FEA4E-9188-43E5-8437-89CF210B0F04}" type="presOf" srcId="{3EF86748-533C-47A4-B9CB-6E1660CCAA9B}" destId="{D8614042-542A-4095-987B-32805536B2FA}" srcOrd="1" destOrd="0" presId="urn:microsoft.com/office/officeart/2005/8/layout/vList4"/>
    <dgm:cxn modelId="{994950DF-C3A7-474B-A1F9-AAEA234C71EB}" type="presOf" srcId="{3EF86748-533C-47A4-B9CB-6E1660CCAA9B}" destId="{8C183469-F116-426D-809D-62CE1C2E0626}" srcOrd="0" destOrd="0" presId="urn:microsoft.com/office/officeart/2005/8/layout/vList4"/>
    <dgm:cxn modelId="{2787191C-4BCD-4412-AD0C-FEA065C24B58}" type="presOf" srcId="{0B8D4240-596E-4CB0-ABFB-9CF0894F0412}" destId="{E2F928F3-269D-4E5D-8D26-6AD6AA03C8D6}" srcOrd="0" destOrd="0" presId="urn:microsoft.com/office/officeart/2005/8/layout/vList4"/>
    <dgm:cxn modelId="{2E3BB38B-0E9D-490F-B64F-ED3932B9C45A}" type="presOf" srcId="{F7E534F2-A5E8-43B0-8727-1BB496E3BC8E}" destId="{7218D726-7ACA-4CF6-AF50-7F4D6CBCF096}" srcOrd="0" destOrd="0" presId="urn:microsoft.com/office/officeart/2005/8/layout/vList4"/>
    <dgm:cxn modelId="{24B208E6-4401-4432-81B9-B7ACFADE5C37}" srcId="{F879349B-A039-40F1-9D7C-E3BC5391C854}" destId="{F7E534F2-A5E8-43B0-8727-1BB496E3BC8E}" srcOrd="1" destOrd="0" parTransId="{4999CB22-547A-4C8F-9054-2005D579FD77}" sibTransId="{C7CCF0FD-C3D3-41EA-97C9-475EC3492611}"/>
    <dgm:cxn modelId="{0D658ABB-9B97-4521-A526-7EA854792514}" type="presOf" srcId="{F7E534F2-A5E8-43B0-8727-1BB496E3BC8E}" destId="{18B6AD85-A972-4772-8AC7-C80A9842BA10}" srcOrd="1" destOrd="0" presId="urn:microsoft.com/office/officeart/2005/8/layout/vList4"/>
    <dgm:cxn modelId="{990B7184-3014-482A-A2DD-9CB352E2C105}" type="presParOf" srcId="{B1101682-2E40-4773-9880-0E5F1949249D}" destId="{456855E8-8D6D-48EF-844C-CA9CE991A2E4}" srcOrd="0" destOrd="0" presId="urn:microsoft.com/office/officeart/2005/8/layout/vList4"/>
    <dgm:cxn modelId="{2991F4A8-8654-4B7F-B82F-02A839ACCB0B}" type="presParOf" srcId="{456855E8-8D6D-48EF-844C-CA9CE991A2E4}" destId="{8C183469-F116-426D-809D-62CE1C2E0626}" srcOrd="0" destOrd="0" presId="urn:microsoft.com/office/officeart/2005/8/layout/vList4"/>
    <dgm:cxn modelId="{95C7F448-0851-4879-96A0-2F8AA19E1F72}" type="presParOf" srcId="{456855E8-8D6D-48EF-844C-CA9CE991A2E4}" destId="{938D15FB-E74C-4694-BEA5-2994E360C49E}" srcOrd="1" destOrd="0" presId="urn:microsoft.com/office/officeart/2005/8/layout/vList4"/>
    <dgm:cxn modelId="{AEF8856E-2AE2-43C3-97E2-B7EB2F685123}" type="presParOf" srcId="{456855E8-8D6D-48EF-844C-CA9CE991A2E4}" destId="{D8614042-542A-4095-987B-32805536B2FA}" srcOrd="2" destOrd="0" presId="urn:microsoft.com/office/officeart/2005/8/layout/vList4"/>
    <dgm:cxn modelId="{E8732B07-8D0F-46F9-828F-D37E49790F69}" type="presParOf" srcId="{B1101682-2E40-4773-9880-0E5F1949249D}" destId="{A3FEBFC9-A16F-4E0C-8CEC-38BFF57E9EA4}" srcOrd="1" destOrd="0" presId="urn:microsoft.com/office/officeart/2005/8/layout/vList4"/>
    <dgm:cxn modelId="{3718581B-2933-47FE-BB41-5F9D688462F3}" type="presParOf" srcId="{B1101682-2E40-4773-9880-0E5F1949249D}" destId="{EE701E0C-C2B5-4BB1-922B-E9D8FCEA3AB3}" srcOrd="2" destOrd="0" presId="urn:microsoft.com/office/officeart/2005/8/layout/vList4"/>
    <dgm:cxn modelId="{2F985220-BB70-458C-9697-12F621A645A6}" type="presParOf" srcId="{EE701E0C-C2B5-4BB1-922B-E9D8FCEA3AB3}" destId="{7218D726-7ACA-4CF6-AF50-7F4D6CBCF096}" srcOrd="0" destOrd="0" presId="urn:microsoft.com/office/officeart/2005/8/layout/vList4"/>
    <dgm:cxn modelId="{84BBDFFE-D108-4632-8043-F22E5F9683A6}" type="presParOf" srcId="{EE701E0C-C2B5-4BB1-922B-E9D8FCEA3AB3}" destId="{57336E51-89D6-4A85-9CB2-38A295D41809}" srcOrd="1" destOrd="0" presId="urn:microsoft.com/office/officeart/2005/8/layout/vList4"/>
    <dgm:cxn modelId="{0DF284FA-2E6F-4315-B2CE-C03432341470}" type="presParOf" srcId="{EE701E0C-C2B5-4BB1-922B-E9D8FCEA3AB3}" destId="{18B6AD85-A972-4772-8AC7-C80A9842BA10}" srcOrd="2" destOrd="0" presId="urn:microsoft.com/office/officeart/2005/8/layout/vList4"/>
    <dgm:cxn modelId="{231E547C-F396-4C1F-AD4C-C080921EA979}" type="presParOf" srcId="{B1101682-2E40-4773-9880-0E5F1949249D}" destId="{FC250027-6326-4E52-B7B4-3C128589E082}" srcOrd="3" destOrd="0" presId="urn:microsoft.com/office/officeart/2005/8/layout/vList4"/>
    <dgm:cxn modelId="{BE96FD4C-95EE-4446-889F-2C9C0D2B7A6F}" type="presParOf" srcId="{B1101682-2E40-4773-9880-0E5F1949249D}" destId="{4926A5A1-C3CE-4EC2-ABBD-70932D381750}" srcOrd="4" destOrd="0" presId="urn:microsoft.com/office/officeart/2005/8/layout/vList4"/>
    <dgm:cxn modelId="{AAF86879-AFCE-4E1C-BD83-87AF1F4CEBBB}" type="presParOf" srcId="{4926A5A1-C3CE-4EC2-ABBD-70932D381750}" destId="{E2F928F3-269D-4E5D-8D26-6AD6AA03C8D6}" srcOrd="0" destOrd="0" presId="urn:microsoft.com/office/officeart/2005/8/layout/vList4"/>
    <dgm:cxn modelId="{2F8AADD0-AC2F-4552-A567-ED1FF4F1BDBA}" type="presParOf" srcId="{4926A5A1-C3CE-4EC2-ABBD-70932D381750}" destId="{8037E531-0D2F-4573-B03E-8B87EBAA3E07}" srcOrd="1" destOrd="0" presId="urn:microsoft.com/office/officeart/2005/8/layout/vList4"/>
    <dgm:cxn modelId="{6378D270-680A-4004-8BC4-C1E1F2335019}" type="presParOf" srcId="{4926A5A1-C3CE-4EC2-ABBD-70932D381750}" destId="{E8116223-864E-492F-BF00-55B65182577D}" srcOrd="2"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183469-F116-426D-809D-62CE1C2E0626}">
      <dsp:nvSpPr>
        <dsp:cNvPr id="0" name=""/>
        <dsp:cNvSpPr/>
      </dsp:nvSpPr>
      <dsp:spPr>
        <a:xfrm>
          <a:off x="0" y="103342"/>
          <a:ext cx="8817428" cy="1315947"/>
        </a:xfrm>
        <a:prstGeom prst="roundRect">
          <a:avLst>
            <a:gd name="adj" fmla="val 10000"/>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n-US" sz="2200" kern="1200" dirty="0" smtClean="0"/>
            <a:t>103 patients living in </a:t>
          </a:r>
          <a:r>
            <a:rPr lang="en-US" sz="2200" kern="1200" dirty="0" err="1" smtClean="0"/>
            <a:t>Marneuli</a:t>
          </a:r>
          <a:r>
            <a:rPr lang="en-US" sz="2200" kern="1200" dirty="0" smtClean="0"/>
            <a:t> and Bolnisi, received the necessary medications that was sent from Tbilisi through local branches of Social Service Agency.</a:t>
          </a:r>
          <a:endParaRPr lang="en-US" sz="2200" kern="1200" dirty="0"/>
        </a:p>
      </dsp:txBody>
      <dsp:txXfrm>
        <a:off x="1944011" y="103342"/>
        <a:ext cx="6873416" cy="1315947"/>
      </dsp:txXfrm>
    </dsp:sp>
    <dsp:sp modelId="{938D15FB-E74C-4694-BEA5-2994E360C49E}">
      <dsp:nvSpPr>
        <dsp:cNvPr id="0" name=""/>
        <dsp:cNvSpPr/>
      </dsp:nvSpPr>
      <dsp:spPr>
        <a:xfrm>
          <a:off x="180526" y="0"/>
          <a:ext cx="1763485" cy="1444211"/>
        </a:xfrm>
        <a:prstGeom prst="roundRect">
          <a:avLst>
            <a:gd name="adj" fmla="val 10000"/>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16000" r="-16000"/>
          </a:stretch>
        </a:blip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218D726-7ACA-4CF6-AF50-7F4D6CBCF096}">
      <dsp:nvSpPr>
        <dsp:cNvPr id="0" name=""/>
        <dsp:cNvSpPr/>
      </dsp:nvSpPr>
      <dsp:spPr>
        <a:xfrm>
          <a:off x="0" y="1663947"/>
          <a:ext cx="8817428" cy="1805263"/>
        </a:xfrm>
        <a:prstGeom prst="roundRect">
          <a:avLst>
            <a:gd name="adj" fmla="val 10000"/>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n-US" sz="2200" kern="1200" dirty="0" smtClean="0"/>
            <a:t>Similar actions were undertaken to provide the medications for the beneficiaries who were in the mandatory isolation in different cities and villages around the country.</a:t>
          </a:r>
          <a:endParaRPr lang="en-US" sz="2200" kern="1200" dirty="0"/>
        </a:p>
      </dsp:txBody>
      <dsp:txXfrm>
        <a:off x="1944011" y="1663947"/>
        <a:ext cx="6873416" cy="1805263"/>
      </dsp:txXfrm>
    </dsp:sp>
    <dsp:sp modelId="{57336E51-89D6-4A85-9CB2-38A295D41809}">
      <dsp:nvSpPr>
        <dsp:cNvPr id="0" name=""/>
        <dsp:cNvSpPr/>
      </dsp:nvSpPr>
      <dsp:spPr>
        <a:xfrm>
          <a:off x="180526" y="1805263"/>
          <a:ext cx="1763485" cy="1444211"/>
        </a:xfrm>
        <a:prstGeom prst="roundRect">
          <a:avLst>
            <a:gd name="adj" fmla="val 10000"/>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29000" r="-29000"/>
          </a:stretch>
        </a:blip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2F928F3-269D-4E5D-8D26-6AD6AA03C8D6}">
      <dsp:nvSpPr>
        <dsp:cNvPr id="0" name=""/>
        <dsp:cNvSpPr/>
      </dsp:nvSpPr>
      <dsp:spPr>
        <a:xfrm>
          <a:off x="0" y="3615822"/>
          <a:ext cx="8817428" cy="1805263"/>
        </a:xfrm>
        <a:prstGeom prst="roundRect">
          <a:avLst>
            <a:gd name="adj" fmla="val 10000"/>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n-US" sz="2200" kern="1200" dirty="0" smtClean="0"/>
            <a:t>In cases when a beneficiary was not able to access the healthcare facility (where he was registered) and get medication, the Social Service Agency, ensured the referral of such patients from one health care center to another (it means technical referral within the electronic database).</a:t>
          </a:r>
          <a:endParaRPr lang="en-US" sz="2200" kern="1200" dirty="0"/>
        </a:p>
      </dsp:txBody>
      <dsp:txXfrm>
        <a:off x="1944011" y="3615822"/>
        <a:ext cx="6873416" cy="1805263"/>
      </dsp:txXfrm>
    </dsp:sp>
    <dsp:sp modelId="{8037E531-0D2F-4573-B03E-8B87EBAA3E07}">
      <dsp:nvSpPr>
        <dsp:cNvPr id="0" name=""/>
        <dsp:cNvSpPr/>
      </dsp:nvSpPr>
      <dsp:spPr>
        <a:xfrm>
          <a:off x="180526" y="3791054"/>
          <a:ext cx="1763485" cy="1444211"/>
        </a:xfrm>
        <a:prstGeom prst="roundRect">
          <a:avLst>
            <a:gd name="adj" fmla="val 10000"/>
          </a:avLst>
        </a:prstGeom>
        <a:blipFill>
          <a:blip xmlns:r="http://schemas.openxmlformats.org/officeDocument/2006/relationships" r:embed="rId3" cstate="print">
            <a:extLst>
              <a:ext uri="{28A0092B-C50C-407E-A947-70E740481C1C}">
                <a14:useLocalDpi xmlns:a14="http://schemas.microsoft.com/office/drawing/2010/main" val="0"/>
              </a:ext>
            </a:extLst>
          </a:blip>
          <a:srcRect/>
          <a:stretch>
            <a:fillRect l="-17000" r="-17000"/>
          </a:stretch>
        </a:blip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183469-F116-426D-809D-62CE1C2E0626}">
      <dsp:nvSpPr>
        <dsp:cNvPr id="0" name=""/>
        <dsp:cNvSpPr/>
      </dsp:nvSpPr>
      <dsp:spPr>
        <a:xfrm>
          <a:off x="0" y="103342"/>
          <a:ext cx="8817428" cy="1315947"/>
        </a:xfrm>
        <a:prstGeom prst="roundRect">
          <a:avLst>
            <a:gd name="adj" fmla="val 10000"/>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lang="en-US" sz="2600" kern="1200" dirty="0" smtClean="0"/>
            <a:t>In some cases, due to deteriorating health, patients were provided with medication at home</a:t>
          </a:r>
          <a:endParaRPr lang="en-US" sz="2600" kern="1200" dirty="0"/>
        </a:p>
      </dsp:txBody>
      <dsp:txXfrm>
        <a:off x="1944011" y="103342"/>
        <a:ext cx="6873416" cy="1315947"/>
      </dsp:txXfrm>
    </dsp:sp>
    <dsp:sp modelId="{938D15FB-E74C-4694-BEA5-2994E360C49E}">
      <dsp:nvSpPr>
        <dsp:cNvPr id="0" name=""/>
        <dsp:cNvSpPr/>
      </dsp:nvSpPr>
      <dsp:spPr>
        <a:xfrm>
          <a:off x="180526" y="0"/>
          <a:ext cx="1763485" cy="1444211"/>
        </a:xfrm>
        <a:prstGeom prst="roundRect">
          <a:avLst>
            <a:gd name="adj" fmla="val 10000"/>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5000" r="-5000"/>
          </a:stretch>
        </a:blip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218D726-7ACA-4CF6-AF50-7F4D6CBCF096}">
      <dsp:nvSpPr>
        <dsp:cNvPr id="0" name=""/>
        <dsp:cNvSpPr/>
      </dsp:nvSpPr>
      <dsp:spPr>
        <a:xfrm>
          <a:off x="0" y="1663947"/>
          <a:ext cx="8817428" cy="1805263"/>
        </a:xfrm>
        <a:prstGeom prst="roundRect">
          <a:avLst>
            <a:gd name="adj" fmla="val 10000"/>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lang="en-US" sz="2600" kern="1200" dirty="0" smtClean="0"/>
            <a:t>To prevent the spread of coronavirus, patients with chronic conditions, enrolled in the elimination program were asked to visit healthcare facilities every 28 days, instead of 14</a:t>
          </a:r>
          <a:endParaRPr lang="en-US" sz="2600" kern="1200" dirty="0"/>
        </a:p>
      </dsp:txBody>
      <dsp:txXfrm>
        <a:off x="1944011" y="1663947"/>
        <a:ext cx="6873416" cy="1805263"/>
      </dsp:txXfrm>
    </dsp:sp>
    <dsp:sp modelId="{57336E51-89D6-4A85-9CB2-38A295D41809}">
      <dsp:nvSpPr>
        <dsp:cNvPr id="0" name=""/>
        <dsp:cNvSpPr/>
      </dsp:nvSpPr>
      <dsp:spPr>
        <a:xfrm>
          <a:off x="180526" y="1805263"/>
          <a:ext cx="1763485" cy="1444211"/>
        </a:xfrm>
        <a:prstGeom prst="roundRect">
          <a:avLst>
            <a:gd name="adj" fmla="val 10000"/>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l="-11000" r="-11000"/>
          </a:stretch>
        </a:blip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2F928F3-269D-4E5D-8D26-6AD6AA03C8D6}">
      <dsp:nvSpPr>
        <dsp:cNvPr id="0" name=""/>
        <dsp:cNvSpPr/>
      </dsp:nvSpPr>
      <dsp:spPr>
        <a:xfrm>
          <a:off x="0" y="3615822"/>
          <a:ext cx="8817428" cy="1805263"/>
        </a:xfrm>
        <a:prstGeom prst="roundRect">
          <a:avLst>
            <a:gd name="adj" fmla="val 10000"/>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lang="en-US" sz="2600" kern="1200" dirty="0" smtClean="0"/>
            <a:t>The Agency was ready to send the medication by “Georgian Post” if necessary, although there was no such need</a:t>
          </a:r>
          <a:endParaRPr lang="en-US" sz="2600" kern="1200" dirty="0"/>
        </a:p>
      </dsp:txBody>
      <dsp:txXfrm>
        <a:off x="1944011" y="3615822"/>
        <a:ext cx="6873416" cy="1805263"/>
      </dsp:txXfrm>
    </dsp:sp>
    <dsp:sp modelId="{8037E531-0D2F-4573-B03E-8B87EBAA3E07}">
      <dsp:nvSpPr>
        <dsp:cNvPr id="0" name=""/>
        <dsp:cNvSpPr/>
      </dsp:nvSpPr>
      <dsp:spPr>
        <a:xfrm>
          <a:off x="180526" y="3791054"/>
          <a:ext cx="1763485" cy="1444211"/>
        </a:xfrm>
        <a:prstGeom prst="roundRect">
          <a:avLst>
            <a:gd name="adj" fmla="val 10000"/>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t="-7000" b="-7000"/>
          </a:stretch>
        </a:blip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9DEC2D2-2A65-4207-A619-B983F13139D9}" type="datetimeFigureOut">
              <a:rPr lang="en-US" smtClean="0"/>
              <a:t>02-Jul-20</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AD0F942-9723-4803-AE47-CB3FF1F3D125}" type="slidenum">
              <a:rPr lang="en-US" smtClean="0"/>
              <a:t>‹#›</a:t>
            </a:fld>
            <a:endParaRPr lang="en-US"/>
          </a:p>
        </p:txBody>
      </p:sp>
    </p:spTree>
    <p:extLst>
      <p:ext uri="{BB962C8B-B14F-4D97-AF65-F5344CB8AC3E}">
        <p14:creationId xmlns:p14="http://schemas.microsoft.com/office/powerpoint/2010/main" val="6976930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05A47E1-EE14-4AA5-8E29-B7F8F2296E82}" type="datetimeFigureOut">
              <a:rPr lang="en-US" smtClean="0"/>
              <a:t>02-Jul-20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9EFCA7-A8E8-42AD-92EB-9E8ECF000483}" type="slidenum">
              <a:rPr lang="en-US" smtClean="0"/>
              <a:t>‹#›</a:t>
            </a:fld>
            <a:endParaRPr lang="en-US"/>
          </a:p>
        </p:txBody>
      </p:sp>
    </p:spTree>
    <p:extLst>
      <p:ext uri="{BB962C8B-B14F-4D97-AF65-F5344CB8AC3E}">
        <p14:creationId xmlns:p14="http://schemas.microsoft.com/office/powerpoint/2010/main" val="23064470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A53138AC-EB82-4E8C-917E-6CADCCD745F4}" type="datetimeFigureOut">
              <a:rPr lang="en-US" smtClean="0"/>
              <a:t>02-Jul-20</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3556285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838200" y="1825625"/>
            <a:ext cx="10515600" cy="43513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A53138AC-EB82-4E8C-917E-6CADCCD745F4}" type="datetimeFigureOut">
              <a:rPr lang="en-US" smtClean="0"/>
              <a:t>02-Jul-20</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4013122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A53138AC-EB82-4E8C-917E-6CADCCD745F4}" type="datetimeFigureOut">
              <a:rPr lang="en-US" smtClean="0"/>
              <a:t>02-Jul-20</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30518589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8A9D989A-CAE1-461B-BE1B-2C2A6D919EE3}" type="datetimeFigureOut">
              <a:rPr lang="en-US" smtClean="0"/>
              <a:t>02-Jul-20</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630513C7-1837-4A08-B55F-B71146617D31}" type="slidenum">
              <a:rPr lang="en-US" smtClean="0"/>
              <a:t>‹#›</a:t>
            </a:fld>
            <a:endParaRPr lang="en-US"/>
          </a:p>
        </p:txBody>
      </p:sp>
    </p:spTree>
    <p:extLst>
      <p:ext uri="{BB962C8B-B14F-4D97-AF65-F5344CB8AC3E}">
        <p14:creationId xmlns:p14="http://schemas.microsoft.com/office/powerpoint/2010/main" val="29079166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838200" y="1825625"/>
            <a:ext cx="10515600" cy="4351338"/>
          </a:xfrm>
          <a:prstGeom prst="rect">
            <a:avLst/>
          </a:prstGeo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8A9D989A-CAE1-461B-BE1B-2C2A6D919EE3}" type="datetimeFigureOut">
              <a:rPr lang="en-US" smtClean="0"/>
              <a:t>02-Jul-20</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630513C7-1837-4A08-B55F-B71146617D31}" type="slidenum">
              <a:rPr lang="en-US" smtClean="0"/>
              <a:t>‹#›</a:t>
            </a:fld>
            <a:endParaRPr lang="en-US"/>
          </a:p>
        </p:txBody>
      </p:sp>
    </p:spTree>
    <p:extLst>
      <p:ext uri="{BB962C8B-B14F-4D97-AF65-F5344CB8AC3E}">
        <p14:creationId xmlns:p14="http://schemas.microsoft.com/office/powerpoint/2010/main" val="31964969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a:prstGeom prst="rect">
            <a:avLst/>
          </a:prstGeo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8A9D989A-CAE1-461B-BE1B-2C2A6D919EE3}" type="datetimeFigureOut">
              <a:rPr lang="en-US" smtClean="0"/>
              <a:t>02-Jul-20</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630513C7-1837-4A08-B55F-B71146617D31}" type="slidenum">
              <a:rPr lang="en-US" smtClean="0"/>
              <a:t>‹#›</a:t>
            </a:fld>
            <a:endParaRPr lang="en-US"/>
          </a:p>
        </p:txBody>
      </p:sp>
    </p:spTree>
    <p:extLst>
      <p:ext uri="{BB962C8B-B14F-4D97-AF65-F5344CB8AC3E}">
        <p14:creationId xmlns:p14="http://schemas.microsoft.com/office/powerpoint/2010/main" val="14668640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a:prstGeom prst="rect">
            <a:avLst/>
          </a:prstGeo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a:prstGeom prst="rect">
            <a:avLst/>
          </a:prstGeo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8A9D989A-CAE1-461B-BE1B-2C2A6D919EE3}" type="datetimeFigureOut">
              <a:rPr lang="en-US" smtClean="0"/>
              <a:t>02-Jul-20</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630513C7-1837-4A08-B55F-B71146617D31}" type="slidenum">
              <a:rPr lang="en-US" smtClean="0"/>
              <a:t>‹#›</a:t>
            </a:fld>
            <a:endParaRPr lang="en-US"/>
          </a:p>
        </p:txBody>
      </p:sp>
    </p:spTree>
    <p:extLst>
      <p:ext uri="{BB962C8B-B14F-4D97-AF65-F5344CB8AC3E}">
        <p14:creationId xmlns:p14="http://schemas.microsoft.com/office/powerpoint/2010/main" val="20613385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a:prstGeom prst="rect">
            <a:avLst/>
          </a:prstGeo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a:prstGeom prst="rect">
            <a:avLst/>
          </a:prstGeo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a:prstGeom prst="rect">
            <a:avLst/>
          </a:prstGeo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8A9D989A-CAE1-461B-BE1B-2C2A6D919EE3}" type="datetimeFigureOut">
              <a:rPr lang="en-US" smtClean="0"/>
              <a:t>02-Jul-20</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630513C7-1837-4A08-B55F-B71146617D31}" type="slidenum">
              <a:rPr lang="en-US" smtClean="0"/>
              <a:t>‹#›</a:t>
            </a:fld>
            <a:endParaRPr lang="en-US"/>
          </a:p>
        </p:txBody>
      </p:sp>
    </p:spTree>
    <p:extLst>
      <p:ext uri="{BB962C8B-B14F-4D97-AF65-F5344CB8AC3E}">
        <p14:creationId xmlns:p14="http://schemas.microsoft.com/office/powerpoint/2010/main" val="26294939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8A9D989A-CAE1-461B-BE1B-2C2A6D919EE3}" type="datetimeFigureOut">
              <a:rPr lang="en-US" smtClean="0"/>
              <a:t>02-Jul-20</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630513C7-1837-4A08-B55F-B71146617D31}" type="slidenum">
              <a:rPr lang="en-US" smtClean="0"/>
              <a:t>‹#›</a:t>
            </a:fld>
            <a:endParaRPr lang="en-US"/>
          </a:p>
        </p:txBody>
      </p:sp>
    </p:spTree>
    <p:extLst>
      <p:ext uri="{BB962C8B-B14F-4D97-AF65-F5344CB8AC3E}">
        <p14:creationId xmlns:p14="http://schemas.microsoft.com/office/powerpoint/2010/main" val="26187117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8A9D989A-CAE1-461B-BE1B-2C2A6D919EE3}" type="datetimeFigureOut">
              <a:rPr lang="en-US" smtClean="0"/>
              <a:t>02-Jul-20</a:t>
            </a:fld>
            <a:endParaRPr 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630513C7-1837-4A08-B55F-B71146617D31}" type="slidenum">
              <a:rPr lang="en-US" smtClean="0"/>
              <a:t>‹#›</a:t>
            </a:fld>
            <a:endParaRPr lang="en-US"/>
          </a:p>
        </p:txBody>
      </p:sp>
    </p:spTree>
    <p:extLst>
      <p:ext uri="{BB962C8B-B14F-4D97-AF65-F5344CB8AC3E}">
        <p14:creationId xmlns:p14="http://schemas.microsoft.com/office/powerpoint/2010/main" val="26726328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8A9D989A-CAE1-461B-BE1B-2C2A6D919EE3}" type="datetimeFigureOut">
              <a:rPr lang="en-US" smtClean="0"/>
              <a:t>02-Jul-20</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630513C7-1837-4A08-B55F-B71146617D31}" type="slidenum">
              <a:rPr lang="en-US" smtClean="0"/>
              <a:t>‹#›</a:t>
            </a:fld>
            <a:endParaRPr lang="en-US"/>
          </a:p>
        </p:txBody>
      </p:sp>
    </p:spTree>
    <p:extLst>
      <p:ext uri="{BB962C8B-B14F-4D97-AF65-F5344CB8AC3E}">
        <p14:creationId xmlns:p14="http://schemas.microsoft.com/office/powerpoint/2010/main" val="328767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838200" y="1825625"/>
            <a:ext cx="10515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A53138AC-EB82-4E8C-917E-6CADCCD745F4}" type="datetimeFigureOut">
              <a:rPr lang="en-US" smtClean="0"/>
              <a:t>02-Jul-20</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12558643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8A9D989A-CAE1-461B-BE1B-2C2A6D919EE3}" type="datetimeFigureOut">
              <a:rPr lang="en-US" smtClean="0"/>
              <a:t>02-Jul-20</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630513C7-1837-4A08-B55F-B71146617D31}" type="slidenum">
              <a:rPr lang="en-US" smtClean="0"/>
              <a:t>‹#›</a:t>
            </a:fld>
            <a:endParaRPr lang="en-US"/>
          </a:p>
        </p:txBody>
      </p:sp>
    </p:spTree>
    <p:extLst>
      <p:ext uri="{BB962C8B-B14F-4D97-AF65-F5344CB8AC3E}">
        <p14:creationId xmlns:p14="http://schemas.microsoft.com/office/powerpoint/2010/main" val="9817976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1825625"/>
            <a:ext cx="10515600" cy="4351338"/>
          </a:xfrm>
          <a:prstGeom prst="rect">
            <a:avLst/>
          </a:prstGeo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8A9D989A-CAE1-461B-BE1B-2C2A6D919EE3}" type="datetimeFigureOut">
              <a:rPr lang="en-US" smtClean="0"/>
              <a:t>02-Jul-20</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630513C7-1837-4A08-B55F-B71146617D31}" type="slidenum">
              <a:rPr lang="en-US" smtClean="0"/>
              <a:t>‹#›</a:t>
            </a:fld>
            <a:endParaRPr lang="en-US"/>
          </a:p>
        </p:txBody>
      </p:sp>
    </p:spTree>
    <p:extLst>
      <p:ext uri="{BB962C8B-B14F-4D97-AF65-F5344CB8AC3E}">
        <p14:creationId xmlns:p14="http://schemas.microsoft.com/office/powerpoint/2010/main" val="33830051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a:prstGeom prst="rect">
            <a:avLst/>
          </a:prstGeo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8A9D989A-CAE1-461B-BE1B-2C2A6D919EE3}" type="datetimeFigureOut">
              <a:rPr lang="en-US" smtClean="0"/>
              <a:t>02-Jul-20</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630513C7-1837-4A08-B55F-B71146617D31}" type="slidenum">
              <a:rPr lang="en-US" smtClean="0"/>
              <a:t>‹#›</a:t>
            </a:fld>
            <a:endParaRPr lang="en-US"/>
          </a:p>
        </p:txBody>
      </p:sp>
    </p:spTree>
    <p:extLst>
      <p:ext uri="{BB962C8B-B14F-4D97-AF65-F5344CB8AC3E}">
        <p14:creationId xmlns:p14="http://schemas.microsoft.com/office/powerpoint/2010/main" val="12677800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A53138AC-EB82-4E8C-917E-6CADCCD745F4}" type="datetimeFigureOut">
              <a:rPr lang="en-US" smtClean="0"/>
              <a:t>02-Jul-20</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14932395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A53138AC-EB82-4E8C-917E-6CADCCD745F4}" type="datetimeFigureOut">
              <a:rPr lang="en-US" smtClean="0"/>
              <a:t>02-Jul-20</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2029257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A53138AC-EB82-4E8C-917E-6CADCCD745F4}" type="datetimeFigureOut">
              <a:rPr lang="en-US" smtClean="0"/>
              <a:t>02-Jul-20</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30183336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A53138AC-EB82-4E8C-917E-6CADCCD745F4}" type="datetimeFigureOut">
              <a:rPr lang="en-US" smtClean="0"/>
              <a:t>02-Jul-20</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3092999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A53138AC-EB82-4E8C-917E-6CADCCD745F4}" type="datetimeFigureOut">
              <a:rPr lang="en-US" smtClean="0"/>
              <a:t>02-Jul-20</a:t>
            </a:fld>
            <a:endParaRPr 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1196340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A53138AC-EB82-4E8C-917E-6CADCCD745F4}" type="datetimeFigureOut">
              <a:rPr lang="en-US" smtClean="0"/>
              <a:t>02-Jul-20</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20505591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A53138AC-EB82-4E8C-917E-6CADCCD745F4}" type="datetimeFigureOut">
              <a:rPr lang="en-US" smtClean="0"/>
              <a:t>02-Jul-20</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42308094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4" name="Rectangle 43"/>
          <p:cNvSpPr/>
          <p:nvPr userDrawn="1"/>
        </p:nvSpPr>
        <p:spPr>
          <a:xfrm>
            <a:off x="0" y="0"/>
            <a:ext cx="12260062" cy="6858000"/>
          </a:xfrm>
          <a:prstGeom prst="rect">
            <a:avLst/>
          </a:prstGeom>
          <a:solidFill>
            <a:srgbClr val="0E29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10;p2"/>
          <p:cNvSpPr/>
          <p:nvPr userDrawn="1"/>
        </p:nvSpPr>
        <p:spPr>
          <a:xfrm rot="10800000" flipH="1">
            <a:off x="2215481" y="5299806"/>
            <a:ext cx="1303500" cy="1128300"/>
          </a:xfrm>
          <a:custGeom>
            <a:avLst/>
            <a:gdLst/>
            <a:ahLst/>
            <a:cxnLst/>
            <a:rect l="l" t="t" r="r" b="b"/>
            <a:pathLst>
              <a:path w="120000" h="120000" extrusionOk="0">
                <a:moveTo>
                  <a:pt x="30000" y="0"/>
                </a:moveTo>
                <a:lnTo>
                  <a:pt x="0" y="59994"/>
                </a:lnTo>
                <a:lnTo>
                  <a:pt x="30000" y="120000"/>
                </a:lnTo>
                <a:lnTo>
                  <a:pt x="90000" y="120000"/>
                </a:lnTo>
                <a:lnTo>
                  <a:pt x="120000" y="59994"/>
                </a:lnTo>
                <a:lnTo>
                  <a:pt x="90000" y="0"/>
                </a:lnTo>
                <a:lnTo>
                  <a:pt x="30000" y="0"/>
                </a:lnTo>
                <a:close/>
                <a:moveTo>
                  <a:pt x="38477" y="16950"/>
                </a:moveTo>
                <a:lnTo>
                  <a:pt x="81522" y="16950"/>
                </a:lnTo>
                <a:lnTo>
                  <a:pt x="103033" y="59994"/>
                </a:lnTo>
                <a:lnTo>
                  <a:pt x="81522" y="103038"/>
                </a:lnTo>
                <a:lnTo>
                  <a:pt x="38477" y="103038"/>
                </a:lnTo>
                <a:lnTo>
                  <a:pt x="16955" y="59994"/>
                </a:lnTo>
                <a:lnTo>
                  <a:pt x="38477" y="16950"/>
                </a:lnTo>
                <a:close/>
              </a:path>
            </a:pathLst>
          </a:custGeom>
          <a:solidFill>
            <a:srgbClr val="08B5A1"/>
          </a:solidFill>
          <a:ln>
            <a:solidFill>
              <a:srgbClr val="08B5A1"/>
            </a:solidFill>
          </a:ln>
        </p:spPr>
        <p:txBody>
          <a:bodyPr spcFirstLastPara="1" wrap="square" lIns="50800" tIns="50800" rIns="50800" bIns="50800" anchor="ctr" anchorCtr="0">
            <a:noAutofit/>
          </a:bodyPr>
          <a:lstStyle/>
          <a:p>
            <a:pPr algn="ctr">
              <a:buClr>
                <a:srgbClr val="FFFFFF"/>
              </a:buClr>
              <a:buFont typeface="Helvetica Neue"/>
              <a:buNone/>
            </a:pPr>
            <a:endParaRPr sz="3200" kern="0">
              <a:solidFill>
                <a:srgbClr val="FFFFFF"/>
              </a:solidFill>
              <a:latin typeface="Helvetica Neue"/>
              <a:ea typeface="Helvetica Neue"/>
              <a:cs typeface="Helvetica Neue"/>
              <a:sym typeface="Helvetica Neue"/>
            </a:endParaRPr>
          </a:p>
        </p:txBody>
      </p:sp>
      <p:sp>
        <p:nvSpPr>
          <p:cNvPr id="8" name="Google Shape;11;p2"/>
          <p:cNvSpPr/>
          <p:nvPr userDrawn="1"/>
        </p:nvSpPr>
        <p:spPr>
          <a:xfrm rot="5400000">
            <a:off x="8336669" y="203085"/>
            <a:ext cx="1525500" cy="1761600"/>
          </a:xfrm>
          <a:custGeom>
            <a:avLst/>
            <a:gdLst/>
            <a:ahLst/>
            <a:cxnLst/>
            <a:rect l="l" t="t" r="r" b="b"/>
            <a:pathLst>
              <a:path w="120000" h="120000" extrusionOk="0">
                <a:moveTo>
                  <a:pt x="60000" y="0"/>
                </a:moveTo>
                <a:lnTo>
                  <a:pt x="120000" y="30000"/>
                </a:lnTo>
                <a:lnTo>
                  <a:pt x="120000" y="90000"/>
                </a:lnTo>
                <a:lnTo>
                  <a:pt x="60000" y="120000"/>
                </a:lnTo>
                <a:lnTo>
                  <a:pt x="0" y="90000"/>
                </a:lnTo>
                <a:lnTo>
                  <a:pt x="0" y="30000"/>
                </a:lnTo>
                <a:close/>
              </a:path>
            </a:pathLst>
          </a:custGeom>
          <a:gradFill flip="none" rotWithShape="1">
            <a:gsLst>
              <a:gs pos="0">
                <a:srgbClr val="08B5A1">
                  <a:shade val="30000"/>
                  <a:satMod val="115000"/>
                </a:srgbClr>
              </a:gs>
              <a:gs pos="50000">
                <a:srgbClr val="08B5A1">
                  <a:shade val="67500"/>
                  <a:satMod val="115000"/>
                </a:srgbClr>
              </a:gs>
              <a:gs pos="100000">
                <a:srgbClr val="08B5A1">
                  <a:shade val="100000"/>
                  <a:satMod val="115000"/>
                </a:srgbClr>
              </a:gs>
            </a:gsLst>
            <a:path path="circle">
              <a:fillToRect l="100000" b="100000"/>
            </a:path>
            <a:tileRect t="-100000" r="-100000"/>
          </a:gradFill>
          <a:ln>
            <a:noFill/>
          </a:ln>
        </p:spPr>
        <p:txBody>
          <a:bodyPr spcFirstLastPara="1" wrap="square" lIns="50800" tIns="50800" rIns="50800" bIns="50800" anchor="ctr" anchorCtr="0">
            <a:noAutofit/>
          </a:bodyPr>
          <a:lstStyle/>
          <a:p>
            <a:pPr algn="ctr">
              <a:buClr>
                <a:srgbClr val="FFFFFF"/>
              </a:buClr>
              <a:buFont typeface="Helvetica Neue"/>
              <a:buNone/>
            </a:pPr>
            <a:endParaRPr sz="3200" kern="0">
              <a:solidFill>
                <a:srgbClr val="FFFFFF"/>
              </a:solidFill>
              <a:latin typeface="Helvetica Neue"/>
              <a:ea typeface="Helvetica Neue"/>
              <a:cs typeface="Helvetica Neue"/>
              <a:sym typeface="Helvetica Neue"/>
            </a:endParaRPr>
          </a:p>
        </p:txBody>
      </p:sp>
      <p:sp>
        <p:nvSpPr>
          <p:cNvPr id="9" name="Google Shape;13;p2"/>
          <p:cNvSpPr/>
          <p:nvPr userDrawn="1"/>
        </p:nvSpPr>
        <p:spPr>
          <a:xfrm rot="10800000" flipH="1">
            <a:off x="7337487" y="111210"/>
            <a:ext cx="1111500" cy="962400"/>
          </a:xfrm>
          <a:prstGeom prst="hexagon">
            <a:avLst>
              <a:gd name="adj" fmla="val 28678"/>
              <a:gd name="vf" fmla="val 115470"/>
            </a:avLst>
          </a:prstGeom>
          <a:noFill/>
          <a:ln w="19050" cap="flat" cmpd="sng">
            <a:solidFill>
              <a:srgbClr val="19BBD5"/>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latin typeface="Arial"/>
              <a:cs typeface="Arial"/>
              <a:sym typeface="Arial"/>
            </a:endParaRPr>
          </a:p>
        </p:txBody>
      </p:sp>
      <p:sp>
        <p:nvSpPr>
          <p:cNvPr id="10" name="Google Shape;14;p2"/>
          <p:cNvSpPr/>
          <p:nvPr userDrawn="1"/>
        </p:nvSpPr>
        <p:spPr>
          <a:xfrm rot="10800000" flipH="1">
            <a:off x="8130335" y="1644194"/>
            <a:ext cx="493800" cy="427500"/>
          </a:xfrm>
          <a:prstGeom prst="hexagon">
            <a:avLst>
              <a:gd name="adj" fmla="val 28678"/>
              <a:gd name="vf" fmla="val 115470"/>
            </a:avLst>
          </a:prstGeom>
          <a:solidFill>
            <a:srgbClr val="184769"/>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latin typeface="Arial"/>
              <a:cs typeface="Arial"/>
              <a:sym typeface="Arial"/>
            </a:endParaRPr>
          </a:p>
        </p:txBody>
      </p:sp>
      <p:sp>
        <p:nvSpPr>
          <p:cNvPr id="11" name="Google Shape;15;p2"/>
          <p:cNvSpPr/>
          <p:nvPr userDrawn="1"/>
        </p:nvSpPr>
        <p:spPr>
          <a:xfrm rot="10800000" flipH="1">
            <a:off x="9806527" y="1139364"/>
            <a:ext cx="944700" cy="818100"/>
          </a:xfrm>
          <a:prstGeom prst="hexagon">
            <a:avLst>
              <a:gd name="adj" fmla="val 28678"/>
              <a:gd name="vf" fmla="val 115470"/>
            </a:avLst>
          </a:prstGeom>
          <a:noFill/>
          <a:ln w="76200" cap="flat" cmpd="sng">
            <a:solidFill>
              <a:srgbClr val="184769"/>
            </a:solidFill>
            <a:prstDash val="solid"/>
            <a:miter lim="8000"/>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latin typeface="Arial"/>
              <a:cs typeface="Arial"/>
              <a:sym typeface="Arial"/>
            </a:endParaRPr>
          </a:p>
        </p:txBody>
      </p:sp>
      <p:sp>
        <p:nvSpPr>
          <p:cNvPr id="12" name="Google Shape;16;p2"/>
          <p:cNvSpPr/>
          <p:nvPr userDrawn="1"/>
        </p:nvSpPr>
        <p:spPr>
          <a:xfrm rot="10800000" flipH="1">
            <a:off x="9893411" y="636409"/>
            <a:ext cx="493800" cy="427200"/>
          </a:xfrm>
          <a:prstGeom prst="hexagon">
            <a:avLst>
              <a:gd name="adj" fmla="val 28678"/>
              <a:gd name="vf" fmla="val 115470"/>
            </a:avLst>
          </a:prstGeom>
          <a:gradFill flip="none" rotWithShape="1">
            <a:gsLst>
              <a:gs pos="0">
                <a:srgbClr val="14A991">
                  <a:shade val="30000"/>
                  <a:satMod val="115000"/>
                </a:srgbClr>
              </a:gs>
              <a:gs pos="50000">
                <a:srgbClr val="14A991">
                  <a:shade val="67500"/>
                  <a:satMod val="115000"/>
                </a:srgbClr>
              </a:gs>
              <a:gs pos="100000">
                <a:srgbClr val="14A991">
                  <a:shade val="100000"/>
                  <a:satMod val="115000"/>
                </a:srgbClr>
              </a:gs>
            </a:gsLst>
            <a:path path="circle">
              <a:fillToRect l="100000" b="100000"/>
            </a:path>
            <a:tileRect t="-100000" r="-100000"/>
          </a:gra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latin typeface="Arial"/>
              <a:cs typeface="Arial"/>
              <a:sym typeface="Arial"/>
            </a:endParaRPr>
          </a:p>
        </p:txBody>
      </p:sp>
      <p:sp>
        <p:nvSpPr>
          <p:cNvPr id="31" name="Google Shape;35;p2"/>
          <p:cNvSpPr/>
          <p:nvPr userDrawn="1"/>
        </p:nvSpPr>
        <p:spPr>
          <a:xfrm rot="10800000" flipH="1">
            <a:off x="3306021" y="5899421"/>
            <a:ext cx="1032900" cy="894600"/>
          </a:xfrm>
          <a:prstGeom prst="hexagon">
            <a:avLst>
              <a:gd name="adj" fmla="val 28678"/>
              <a:gd name="vf" fmla="val 115470"/>
            </a:avLst>
          </a:prstGeom>
          <a:noFill/>
          <a:ln w="19050" cap="flat" cmpd="sng">
            <a:solidFill>
              <a:srgbClr val="184769"/>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latin typeface="Arial"/>
              <a:cs typeface="Arial"/>
              <a:sym typeface="Arial"/>
            </a:endParaRPr>
          </a:p>
        </p:txBody>
      </p:sp>
      <p:sp>
        <p:nvSpPr>
          <p:cNvPr id="32" name="Google Shape;36;p2"/>
          <p:cNvSpPr/>
          <p:nvPr userDrawn="1"/>
        </p:nvSpPr>
        <p:spPr>
          <a:xfrm rot="10800000" flipH="1">
            <a:off x="3429167" y="5379223"/>
            <a:ext cx="540000" cy="467400"/>
          </a:xfrm>
          <a:prstGeom prst="hexagon">
            <a:avLst>
              <a:gd name="adj" fmla="val 28678"/>
              <a:gd name="vf" fmla="val 115470"/>
            </a:avLst>
          </a:prstGeom>
          <a:gradFill flip="none" rotWithShape="1">
            <a:gsLst>
              <a:gs pos="0">
                <a:srgbClr val="14A991">
                  <a:shade val="30000"/>
                  <a:satMod val="115000"/>
                </a:srgbClr>
              </a:gs>
              <a:gs pos="50000">
                <a:srgbClr val="14A991">
                  <a:shade val="67500"/>
                  <a:satMod val="115000"/>
                </a:srgbClr>
              </a:gs>
              <a:gs pos="100000">
                <a:srgbClr val="14A991">
                  <a:shade val="100000"/>
                  <a:satMod val="115000"/>
                </a:srgbClr>
              </a:gs>
            </a:gsLst>
            <a:path path="circle">
              <a:fillToRect l="100000" b="100000"/>
            </a:path>
            <a:tileRect t="-100000" r="-100000"/>
          </a:gra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latin typeface="Arial"/>
              <a:cs typeface="Arial"/>
              <a:sym typeface="Arial"/>
            </a:endParaRPr>
          </a:p>
        </p:txBody>
      </p:sp>
      <p:sp>
        <p:nvSpPr>
          <p:cNvPr id="33" name="Google Shape;37;p2"/>
          <p:cNvSpPr/>
          <p:nvPr userDrawn="1"/>
        </p:nvSpPr>
        <p:spPr>
          <a:xfrm rot="10800000" flipH="1">
            <a:off x="1397197" y="4952492"/>
            <a:ext cx="1032900" cy="894000"/>
          </a:xfrm>
          <a:prstGeom prst="hexagon">
            <a:avLst>
              <a:gd name="adj" fmla="val 28678"/>
              <a:gd name="vf" fmla="val 115470"/>
            </a:avLst>
          </a:prstGeom>
          <a:solidFill>
            <a:srgbClr val="184769"/>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latin typeface="Arial"/>
              <a:cs typeface="Arial"/>
              <a:sym typeface="Arial"/>
            </a:endParaRPr>
          </a:p>
        </p:txBody>
      </p:sp>
      <p:sp>
        <p:nvSpPr>
          <p:cNvPr id="34" name="Google Shape;38;p2"/>
          <p:cNvSpPr/>
          <p:nvPr userDrawn="1"/>
        </p:nvSpPr>
        <p:spPr>
          <a:xfrm rot="10800000" flipH="1">
            <a:off x="1825872" y="5899435"/>
            <a:ext cx="452100" cy="391200"/>
          </a:xfrm>
          <a:prstGeom prst="hexagon">
            <a:avLst>
              <a:gd name="adj" fmla="val 28678"/>
              <a:gd name="vf" fmla="val 115470"/>
            </a:avLst>
          </a:prstGeom>
          <a:noFill/>
          <a:ln w="19050" cap="flat" cmpd="sng">
            <a:solidFill>
              <a:srgbClr val="00E1C6"/>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latin typeface="Arial"/>
              <a:cs typeface="Arial"/>
              <a:sym typeface="Arial"/>
            </a:endParaRPr>
          </a:p>
        </p:txBody>
      </p:sp>
      <p:grpSp>
        <p:nvGrpSpPr>
          <p:cNvPr id="36" name="Google Shape;40;p2"/>
          <p:cNvGrpSpPr/>
          <p:nvPr userDrawn="1"/>
        </p:nvGrpSpPr>
        <p:grpSpPr>
          <a:xfrm>
            <a:off x="4067497" y="5379213"/>
            <a:ext cx="573943" cy="550550"/>
            <a:chOff x="5241175" y="4959100"/>
            <a:chExt cx="539775" cy="517775"/>
          </a:xfrm>
        </p:grpSpPr>
        <p:sp>
          <p:nvSpPr>
            <p:cNvPr id="37" name="Google Shape;41;p2"/>
            <p:cNvSpPr/>
            <p:nvPr/>
          </p:nvSpPr>
          <p:spPr>
            <a:xfrm>
              <a:off x="5575150" y="4959100"/>
              <a:ext cx="161225" cy="178300"/>
            </a:xfrm>
            <a:custGeom>
              <a:avLst/>
              <a:gdLst/>
              <a:ahLst/>
              <a:cxnLst/>
              <a:rect l="l" t="t" r="r" b="b"/>
              <a:pathLst>
                <a:path w="6449" h="7132" extrusionOk="0">
                  <a:moveTo>
                    <a:pt x="4641" y="0"/>
                  </a:moveTo>
                  <a:lnTo>
                    <a:pt x="4470" y="25"/>
                  </a:lnTo>
                  <a:lnTo>
                    <a:pt x="4299" y="49"/>
                  </a:lnTo>
                  <a:lnTo>
                    <a:pt x="4128" y="98"/>
                  </a:lnTo>
                  <a:lnTo>
                    <a:pt x="3957" y="147"/>
                  </a:lnTo>
                  <a:lnTo>
                    <a:pt x="3786" y="220"/>
                  </a:lnTo>
                  <a:lnTo>
                    <a:pt x="3640" y="318"/>
                  </a:lnTo>
                  <a:lnTo>
                    <a:pt x="3517" y="415"/>
                  </a:lnTo>
                  <a:lnTo>
                    <a:pt x="3395" y="538"/>
                  </a:lnTo>
                  <a:lnTo>
                    <a:pt x="3273" y="660"/>
                  </a:lnTo>
                  <a:lnTo>
                    <a:pt x="3175" y="806"/>
                  </a:lnTo>
                  <a:lnTo>
                    <a:pt x="3078" y="953"/>
                  </a:lnTo>
                  <a:lnTo>
                    <a:pt x="3005" y="1099"/>
                  </a:lnTo>
                  <a:lnTo>
                    <a:pt x="2931" y="1270"/>
                  </a:lnTo>
                  <a:lnTo>
                    <a:pt x="2907" y="1441"/>
                  </a:lnTo>
                  <a:lnTo>
                    <a:pt x="2882" y="1612"/>
                  </a:lnTo>
                  <a:lnTo>
                    <a:pt x="2858" y="1808"/>
                  </a:lnTo>
                  <a:lnTo>
                    <a:pt x="2882" y="2076"/>
                  </a:lnTo>
                  <a:lnTo>
                    <a:pt x="2956" y="2345"/>
                  </a:lnTo>
                  <a:lnTo>
                    <a:pt x="3053" y="2589"/>
                  </a:lnTo>
                  <a:lnTo>
                    <a:pt x="3175" y="2809"/>
                  </a:lnTo>
                  <a:lnTo>
                    <a:pt x="0" y="6546"/>
                  </a:lnTo>
                  <a:lnTo>
                    <a:pt x="367" y="6814"/>
                  </a:lnTo>
                  <a:lnTo>
                    <a:pt x="709" y="7132"/>
                  </a:lnTo>
                  <a:lnTo>
                    <a:pt x="3884" y="3419"/>
                  </a:lnTo>
                  <a:lnTo>
                    <a:pt x="4055" y="3493"/>
                  </a:lnTo>
                  <a:lnTo>
                    <a:pt x="4250" y="3542"/>
                  </a:lnTo>
                  <a:lnTo>
                    <a:pt x="4445" y="3566"/>
                  </a:lnTo>
                  <a:lnTo>
                    <a:pt x="4641" y="3590"/>
                  </a:lnTo>
                  <a:lnTo>
                    <a:pt x="4836" y="3566"/>
                  </a:lnTo>
                  <a:lnTo>
                    <a:pt x="5007" y="3542"/>
                  </a:lnTo>
                  <a:lnTo>
                    <a:pt x="5178" y="3517"/>
                  </a:lnTo>
                  <a:lnTo>
                    <a:pt x="5349" y="3444"/>
                  </a:lnTo>
                  <a:lnTo>
                    <a:pt x="5496" y="3371"/>
                  </a:lnTo>
                  <a:lnTo>
                    <a:pt x="5642" y="3273"/>
                  </a:lnTo>
                  <a:lnTo>
                    <a:pt x="5789" y="3175"/>
                  </a:lnTo>
                  <a:lnTo>
                    <a:pt x="5911" y="3053"/>
                  </a:lnTo>
                  <a:lnTo>
                    <a:pt x="6033" y="2931"/>
                  </a:lnTo>
                  <a:lnTo>
                    <a:pt x="6131" y="2809"/>
                  </a:lnTo>
                  <a:lnTo>
                    <a:pt x="6228" y="2638"/>
                  </a:lnTo>
                  <a:lnTo>
                    <a:pt x="6302" y="2491"/>
                  </a:lnTo>
                  <a:lnTo>
                    <a:pt x="6350" y="2320"/>
                  </a:lnTo>
                  <a:lnTo>
                    <a:pt x="6399" y="2149"/>
                  </a:lnTo>
                  <a:lnTo>
                    <a:pt x="6424" y="1979"/>
                  </a:lnTo>
                  <a:lnTo>
                    <a:pt x="6448" y="1808"/>
                  </a:lnTo>
                  <a:lnTo>
                    <a:pt x="6424" y="1612"/>
                  </a:lnTo>
                  <a:lnTo>
                    <a:pt x="6399" y="1441"/>
                  </a:lnTo>
                  <a:lnTo>
                    <a:pt x="6350" y="1270"/>
                  </a:lnTo>
                  <a:lnTo>
                    <a:pt x="6302" y="1099"/>
                  </a:lnTo>
                  <a:lnTo>
                    <a:pt x="6228" y="953"/>
                  </a:lnTo>
                  <a:lnTo>
                    <a:pt x="6131" y="806"/>
                  </a:lnTo>
                  <a:lnTo>
                    <a:pt x="6033" y="660"/>
                  </a:lnTo>
                  <a:lnTo>
                    <a:pt x="5911" y="538"/>
                  </a:lnTo>
                  <a:lnTo>
                    <a:pt x="5789" y="415"/>
                  </a:lnTo>
                  <a:lnTo>
                    <a:pt x="5642" y="318"/>
                  </a:lnTo>
                  <a:lnTo>
                    <a:pt x="5496" y="220"/>
                  </a:lnTo>
                  <a:lnTo>
                    <a:pt x="5349" y="147"/>
                  </a:lnTo>
                  <a:lnTo>
                    <a:pt x="5178" y="98"/>
                  </a:lnTo>
                  <a:lnTo>
                    <a:pt x="5007" y="49"/>
                  </a:lnTo>
                  <a:lnTo>
                    <a:pt x="4836" y="25"/>
                  </a:lnTo>
                  <a:lnTo>
                    <a:pt x="4641" y="0"/>
                  </a:lnTo>
                  <a:close/>
                </a:path>
              </a:pathLst>
            </a:custGeom>
            <a:solidFill>
              <a:srgbClr val="184769"/>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latin typeface="Arial"/>
                <a:cs typeface="Arial"/>
                <a:sym typeface="Arial"/>
              </a:endParaRPr>
            </a:p>
          </p:txBody>
        </p:sp>
        <p:sp>
          <p:nvSpPr>
            <p:cNvPr id="38" name="Google Shape;42;p2"/>
            <p:cNvSpPr/>
            <p:nvPr/>
          </p:nvSpPr>
          <p:spPr>
            <a:xfrm>
              <a:off x="5330925" y="4985350"/>
              <a:ext cx="128250" cy="148400"/>
            </a:xfrm>
            <a:custGeom>
              <a:avLst/>
              <a:gdLst/>
              <a:ahLst/>
              <a:cxnLst/>
              <a:rect l="l" t="t" r="r" b="b"/>
              <a:pathLst>
                <a:path w="5130" h="5936" extrusionOk="0">
                  <a:moveTo>
                    <a:pt x="1563" y="0"/>
                  </a:moveTo>
                  <a:lnTo>
                    <a:pt x="1392" y="25"/>
                  </a:lnTo>
                  <a:lnTo>
                    <a:pt x="1221" y="74"/>
                  </a:lnTo>
                  <a:lnTo>
                    <a:pt x="1075" y="147"/>
                  </a:lnTo>
                  <a:lnTo>
                    <a:pt x="904" y="220"/>
                  </a:lnTo>
                  <a:lnTo>
                    <a:pt x="757" y="318"/>
                  </a:lnTo>
                  <a:lnTo>
                    <a:pt x="635" y="416"/>
                  </a:lnTo>
                  <a:lnTo>
                    <a:pt x="513" y="538"/>
                  </a:lnTo>
                  <a:lnTo>
                    <a:pt x="391" y="660"/>
                  </a:lnTo>
                  <a:lnTo>
                    <a:pt x="293" y="806"/>
                  </a:lnTo>
                  <a:lnTo>
                    <a:pt x="196" y="953"/>
                  </a:lnTo>
                  <a:lnTo>
                    <a:pt x="122" y="1099"/>
                  </a:lnTo>
                  <a:lnTo>
                    <a:pt x="74" y="1270"/>
                  </a:lnTo>
                  <a:lnTo>
                    <a:pt x="25" y="1466"/>
                  </a:lnTo>
                  <a:lnTo>
                    <a:pt x="0" y="1637"/>
                  </a:lnTo>
                  <a:lnTo>
                    <a:pt x="0" y="1808"/>
                  </a:lnTo>
                  <a:lnTo>
                    <a:pt x="0" y="2003"/>
                  </a:lnTo>
                  <a:lnTo>
                    <a:pt x="25" y="2174"/>
                  </a:lnTo>
                  <a:lnTo>
                    <a:pt x="74" y="2345"/>
                  </a:lnTo>
                  <a:lnTo>
                    <a:pt x="147" y="2492"/>
                  </a:lnTo>
                  <a:lnTo>
                    <a:pt x="220" y="2663"/>
                  </a:lnTo>
                  <a:lnTo>
                    <a:pt x="318" y="2785"/>
                  </a:lnTo>
                  <a:lnTo>
                    <a:pt x="415" y="2931"/>
                  </a:lnTo>
                  <a:lnTo>
                    <a:pt x="538" y="3053"/>
                  </a:lnTo>
                  <a:lnTo>
                    <a:pt x="660" y="3175"/>
                  </a:lnTo>
                  <a:lnTo>
                    <a:pt x="806" y="3273"/>
                  </a:lnTo>
                  <a:lnTo>
                    <a:pt x="953" y="3371"/>
                  </a:lnTo>
                  <a:lnTo>
                    <a:pt x="1099" y="3444"/>
                  </a:lnTo>
                  <a:lnTo>
                    <a:pt x="1270" y="3493"/>
                  </a:lnTo>
                  <a:lnTo>
                    <a:pt x="1466" y="3542"/>
                  </a:lnTo>
                  <a:lnTo>
                    <a:pt x="1710" y="3566"/>
                  </a:lnTo>
                  <a:lnTo>
                    <a:pt x="1979" y="3566"/>
                  </a:lnTo>
                  <a:lnTo>
                    <a:pt x="2223" y="3517"/>
                  </a:lnTo>
                  <a:lnTo>
                    <a:pt x="2467" y="3444"/>
                  </a:lnTo>
                  <a:lnTo>
                    <a:pt x="4396" y="5935"/>
                  </a:lnTo>
                  <a:lnTo>
                    <a:pt x="4738" y="5642"/>
                  </a:lnTo>
                  <a:lnTo>
                    <a:pt x="5129" y="5374"/>
                  </a:lnTo>
                  <a:lnTo>
                    <a:pt x="3200" y="2858"/>
                  </a:lnTo>
                  <a:lnTo>
                    <a:pt x="3322" y="2687"/>
                  </a:lnTo>
                  <a:lnTo>
                    <a:pt x="3419" y="2516"/>
                  </a:lnTo>
                  <a:lnTo>
                    <a:pt x="3493" y="2321"/>
                  </a:lnTo>
                  <a:lnTo>
                    <a:pt x="3542" y="2101"/>
                  </a:lnTo>
                  <a:lnTo>
                    <a:pt x="3566" y="1930"/>
                  </a:lnTo>
                  <a:lnTo>
                    <a:pt x="3566" y="1734"/>
                  </a:lnTo>
                  <a:lnTo>
                    <a:pt x="3566" y="1564"/>
                  </a:lnTo>
                  <a:lnTo>
                    <a:pt x="3517" y="1393"/>
                  </a:lnTo>
                  <a:lnTo>
                    <a:pt x="3468" y="1222"/>
                  </a:lnTo>
                  <a:lnTo>
                    <a:pt x="3419" y="1075"/>
                  </a:lnTo>
                  <a:lnTo>
                    <a:pt x="3346" y="904"/>
                  </a:lnTo>
                  <a:lnTo>
                    <a:pt x="3249" y="758"/>
                  </a:lnTo>
                  <a:lnTo>
                    <a:pt x="3151" y="635"/>
                  </a:lnTo>
                  <a:lnTo>
                    <a:pt x="3029" y="513"/>
                  </a:lnTo>
                  <a:lnTo>
                    <a:pt x="2907" y="391"/>
                  </a:lnTo>
                  <a:lnTo>
                    <a:pt x="2760" y="294"/>
                  </a:lnTo>
                  <a:lnTo>
                    <a:pt x="2614" y="196"/>
                  </a:lnTo>
                  <a:lnTo>
                    <a:pt x="2443" y="123"/>
                  </a:lnTo>
                  <a:lnTo>
                    <a:pt x="2272" y="74"/>
                  </a:lnTo>
                  <a:lnTo>
                    <a:pt x="2101" y="25"/>
                  </a:lnTo>
                  <a:lnTo>
                    <a:pt x="1930" y="0"/>
                  </a:lnTo>
                  <a:close/>
                </a:path>
              </a:pathLst>
            </a:custGeom>
            <a:solidFill>
              <a:srgbClr val="184769"/>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latin typeface="Arial"/>
                <a:cs typeface="Arial"/>
                <a:sym typeface="Arial"/>
              </a:endParaRPr>
            </a:p>
          </p:txBody>
        </p:sp>
        <p:sp>
          <p:nvSpPr>
            <p:cNvPr id="39" name="Google Shape;43;p2"/>
            <p:cNvSpPr/>
            <p:nvPr/>
          </p:nvSpPr>
          <p:spPr>
            <a:xfrm>
              <a:off x="5241175" y="5241175"/>
              <a:ext cx="180125" cy="109325"/>
            </a:xfrm>
            <a:custGeom>
              <a:avLst/>
              <a:gdLst/>
              <a:ahLst/>
              <a:cxnLst/>
              <a:rect l="l" t="t" r="r" b="b"/>
              <a:pathLst>
                <a:path w="7205" h="4373" extrusionOk="0">
                  <a:moveTo>
                    <a:pt x="6839" y="1"/>
                  </a:moveTo>
                  <a:lnTo>
                    <a:pt x="3224" y="1491"/>
                  </a:lnTo>
                  <a:lnTo>
                    <a:pt x="3102" y="1368"/>
                  </a:lnTo>
                  <a:lnTo>
                    <a:pt x="2980" y="1246"/>
                  </a:lnTo>
                  <a:lnTo>
                    <a:pt x="2858" y="1124"/>
                  </a:lnTo>
                  <a:lnTo>
                    <a:pt x="2687" y="1026"/>
                  </a:lnTo>
                  <a:lnTo>
                    <a:pt x="2540" y="953"/>
                  </a:lnTo>
                  <a:lnTo>
                    <a:pt x="2369" y="880"/>
                  </a:lnTo>
                  <a:lnTo>
                    <a:pt x="2198" y="831"/>
                  </a:lnTo>
                  <a:lnTo>
                    <a:pt x="2027" y="807"/>
                  </a:lnTo>
                  <a:lnTo>
                    <a:pt x="1856" y="782"/>
                  </a:lnTo>
                  <a:lnTo>
                    <a:pt x="1685" y="807"/>
                  </a:lnTo>
                  <a:lnTo>
                    <a:pt x="1514" y="807"/>
                  </a:lnTo>
                  <a:lnTo>
                    <a:pt x="1343" y="856"/>
                  </a:lnTo>
                  <a:lnTo>
                    <a:pt x="1172" y="904"/>
                  </a:lnTo>
                  <a:lnTo>
                    <a:pt x="1026" y="978"/>
                  </a:lnTo>
                  <a:lnTo>
                    <a:pt x="879" y="1051"/>
                  </a:lnTo>
                  <a:lnTo>
                    <a:pt x="733" y="1149"/>
                  </a:lnTo>
                  <a:lnTo>
                    <a:pt x="586" y="1271"/>
                  </a:lnTo>
                  <a:lnTo>
                    <a:pt x="464" y="1393"/>
                  </a:lnTo>
                  <a:lnTo>
                    <a:pt x="342" y="1515"/>
                  </a:lnTo>
                  <a:lnTo>
                    <a:pt x="244" y="1686"/>
                  </a:lnTo>
                  <a:lnTo>
                    <a:pt x="171" y="1832"/>
                  </a:lnTo>
                  <a:lnTo>
                    <a:pt x="98" y="2003"/>
                  </a:lnTo>
                  <a:lnTo>
                    <a:pt x="49" y="2174"/>
                  </a:lnTo>
                  <a:lnTo>
                    <a:pt x="25" y="2345"/>
                  </a:lnTo>
                  <a:lnTo>
                    <a:pt x="0" y="2516"/>
                  </a:lnTo>
                  <a:lnTo>
                    <a:pt x="0" y="2687"/>
                  </a:lnTo>
                  <a:lnTo>
                    <a:pt x="25" y="2858"/>
                  </a:lnTo>
                  <a:lnTo>
                    <a:pt x="73" y="3029"/>
                  </a:lnTo>
                  <a:lnTo>
                    <a:pt x="122" y="3200"/>
                  </a:lnTo>
                  <a:lnTo>
                    <a:pt x="195" y="3347"/>
                  </a:lnTo>
                  <a:lnTo>
                    <a:pt x="269" y="3518"/>
                  </a:lnTo>
                  <a:lnTo>
                    <a:pt x="366" y="3640"/>
                  </a:lnTo>
                  <a:lnTo>
                    <a:pt x="464" y="3786"/>
                  </a:lnTo>
                  <a:lnTo>
                    <a:pt x="611" y="3908"/>
                  </a:lnTo>
                  <a:lnTo>
                    <a:pt x="733" y="4031"/>
                  </a:lnTo>
                  <a:lnTo>
                    <a:pt x="904" y="4128"/>
                  </a:lnTo>
                  <a:lnTo>
                    <a:pt x="1050" y="4201"/>
                  </a:lnTo>
                  <a:lnTo>
                    <a:pt x="1221" y="4275"/>
                  </a:lnTo>
                  <a:lnTo>
                    <a:pt x="1392" y="4324"/>
                  </a:lnTo>
                  <a:lnTo>
                    <a:pt x="1563" y="4348"/>
                  </a:lnTo>
                  <a:lnTo>
                    <a:pt x="1734" y="4372"/>
                  </a:lnTo>
                  <a:lnTo>
                    <a:pt x="1905" y="4372"/>
                  </a:lnTo>
                  <a:lnTo>
                    <a:pt x="2076" y="4348"/>
                  </a:lnTo>
                  <a:lnTo>
                    <a:pt x="2247" y="4299"/>
                  </a:lnTo>
                  <a:lnTo>
                    <a:pt x="2418" y="4250"/>
                  </a:lnTo>
                  <a:lnTo>
                    <a:pt x="2565" y="4201"/>
                  </a:lnTo>
                  <a:lnTo>
                    <a:pt x="2711" y="4104"/>
                  </a:lnTo>
                  <a:lnTo>
                    <a:pt x="2858" y="4006"/>
                  </a:lnTo>
                  <a:lnTo>
                    <a:pt x="3004" y="3908"/>
                  </a:lnTo>
                  <a:lnTo>
                    <a:pt x="3126" y="3786"/>
                  </a:lnTo>
                  <a:lnTo>
                    <a:pt x="3248" y="3640"/>
                  </a:lnTo>
                  <a:lnTo>
                    <a:pt x="3346" y="3493"/>
                  </a:lnTo>
                  <a:lnTo>
                    <a:pt x="3468" y="3200"/>
                  </a:lnTo>
                  <a:lnTo>
                    <a:pt x="3541" y="2931"/>
                  </a:lnTo>
                  <a:lnTo>
                    <a:pt x="3590" y="2638"/>
                  </a:lnTo>
                  <a:lnTo>
                    <a:pt x="3566" y="2345"/>
                  </a:lnTo>
                  <a:lnTo>
                    <a:pt x="7205" y="856"/>
                  </a:lnTo>
                  <a:lnTo>
                    <a:pt x="6985" y="440"/>
                  </a:lnTo>
                  <a:lnTo>
                    <a:pt x="6839" y="1"/>
                  </a:lnTo>
                  <a:close/>
                </a:path>
              </a:pathLst>
            </a:custGeom>
            <a:solidFill>
              <a:srgbClr val="184769"/>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latin typeface="Arial"/>
                <a:cs typeface="Arial"/>
                <a:sym typeface="Arial"/>
              </a:endParaRPr>
            </a:p>
          </p:txBody>
        </p:sp>
        <p:sp>
          <p:nvSpPr>
            <p:cNvPr id="40" name="Google Shape;44;p2"/>
            <p:cNvSpPr/>
            <p:nvPr/>
          </p:nvSpPr>
          <p:spPr>
            <a:xfrm>
              <a:off x="5461575" y="5316900"/>
              <a:ext cx="89175" cy="159975"/>
            </a:xfrm>
            <a:custGeom>
              <a:avLst/>
              <a:gdLst/>
              <a:ahLst/>
              <a:cxnLst/>
              <a:rect l="l" t="t" r="r" b="b"/>
              <a:pathLst>
                <a:path w="3567" h="6399" extrusionOk="0">
                  <a:moveTo>
                    <a:pt x="1491" y="0"/>
                  </a:moveTo>
                  <a:lnTo>
                    <a:pt x="1393" y="2858"/>
                  </a:lnTo>
                  <a:lnTo>
                    <a:pt x="1198" y="2907"/>
                  </a:lnTo>
                  <a:lnTo>
                    <a:pt x="1002" y="3004"/>
                  </a:lnTo>
                  <a:lnTo>
                    <a:pt x="807" y="3102"/>
                  </a:lnTo>
                  <a:lnTo>
                    <a:pt x="636" y="3224"/>
                  </a:lnTo>
                  <a:lnTo>
                    <a:pt x="489" y="3346"/>
                  </a:lnTo>
                  <a:lnTo>
                    <a:pt x="392" y="3493"/>
                  </a:lnTo>
                  <a:lnTo>
                    <a:pt x="269" y="3639"/>
                  </a:lnTo>
                  <a:lnTo>
                    <a:pt x="196" y="3786"/>
                  </a:lnTo>
                  <a:lnTo>
                    <a:pt x="123" y="3932"/>
                  </a:lnTo>
                  <a:lnTo>
                    <a:pt x="74" y="4103"/>
                  </a:lnTo>
                  <a:lnTo>
                    <a:pt x="25" y="4274"/>
                  </a:lnTo>
                  <a:lnTo>
                    <a:pt x="1" y="4445"/>
                  </a:lnTo>
                  <a:lnTo>
                    <a:pt x="1" y="4616"/>
                  </a:lnTo>
                  <a:lnTo>
                    <a:pt x="1" y="4787"/>
                  </a:lnTo>
                  <a:lnTo>
                    <a:pt x="25" y="4958"/>
                  </a:lnTo>
                  <a:lnTo>
                    <a:pt x="74" y="5129"/>
                  </a:lnTo>
                  <a:lnTo>
                    <a:pt x="123" y="5276"/>
                  </a:lnTo>
                  <a:lnTo>
                    <a:pt x="196" y="5447"/>
                  </a:lnTo>
                  <a:lnTo>
                    <a:pt x="294" y="5593"/>
                  </a:lnTo>
                  <a:lnTo>
                    <a:pt x="416" y="5740"/>
                  </a:lnTo>
                  <a:lnTo>
                    <a:pt x="538" y="5886"/>
                  </a:lnTo>
                  <a:lnTo>
                    <a:pt x="660" y="6008"/>
                  </a:lnTo>
                  <a:lnTo>
                    <a:pt x="807" y="6106"/>
                  </a:lnTo>
                  <a:lnTo>
                    <a:pt x="953" y="6179"/>
                  </a:lnTo>
                  <a:lnTo>
                    <a:pt x="1124" y="6252"/>
                  </a:lnTo>
                  <a:lnTo>
                    <a:pt x="1271" y="6326"/>
                  </a:lnTo>
                  <a:lnTo>
                    <a:pt x="1442" y="6350"/>
                  </a:lnTo>
                  <a:lnTo>
                    <a:pt x="1613" y="6375"/>
                  </a:lnTo>
                  <a:lnTo>
                    <a:pt x="1784" y="6399"/>
                  </a:lnTo>
                  <a:lnTo>
                    <a:pt x="1955" y="6375"/>
                  </a:lnTo>
                  <a:lnTo>
                    <a:pt x="2126" y="6350"/>
                  </a:lnTo>
                  <a:lnTo>
                    <a:pt x="2297" y="6301"/>
                  </a:lnTo>
                  <a:lnTo>
                    <a:pt x="2468" y="6252"/>
                  </a:lnTo>
                  <a:lnTo>
                    <a:pt x="2614" y="6179"/>
                  </a:lnTo>
                  <a:lnTo>
                    <a:pt x="2785" y="6082"/>
                  </a:lnTo>
                  <a:lnTo>
                    <a:pt x="2932" y="5984"/>
                  </a:lnTo>
                  <a:lnTo>
                    <a:pt x="3054" y="5862"/>
                  </a:lnTo>
                  <a:lnTo>
                    <a:pt x="3176" y="5715"/>
                  </a:lnTo>
                  <a:lnTo>
                    <a:pt x="3273" y="5569"/>
                  </a:lnTo>
                  <a:lnTo>
                    <a:pt x="3371" y="5422"/>
                  </a:lnTo>
                  <a:lnTo>
                    <a:pt x="3444" y="5276"/>
                  </a:lnTo>
                  <a:lnTo>
                    <a:pt x="3493" y="5105"/>
                  </a:lnTo>
                  <a:lnTo>
                    <a:pt x="3542" y="4934"/>
                  </a:lnTo>
                  <a:lnTo>
                    <a:pt x="3567" y="4763"/>
                  </a:lnTo>
                  <a:lnTo>
                    <a:pt x="3567" y="4592"/>
                  </a:lnTo>
                  <a:lnTo>
                    <a:pt x="3567" y="4421"/>
                  </a:lnTo>
                  <a:lnTo>
                    <a:pt x="3542" y="4250"/>
                  </a:lnTo>
                  <a:lnTo>
                    <a:pt x="3493" y="4079"/>
                  </a:lnTo>
                  <a:lnTo>
                    <a:pt x="3420" y="3908"/>
                  </a:lnTo>
                  <a:lnTo>
                    <a:pt x="3347" y="3761"/>
                  </a:lnTo>
                  <a:lnTo>
                    <a:pt x="3273" y="3615"/>
                  </a:lnTo>
                  <a:lnTo>
                    <a:pt x="3151" y="3468"/>
                  </a:lnTo>
                  <a:lnTo>
                    <a:pt x="2980" y="3273"/>
                  </a:lnTo>
                  <a:lnTo>
                    <a:pt x="2761" y="3102"/>
                  </a:lnTo>
                  <a:lnTo>
                    <a:pt x="2541" y="2980"/>
                  </a:lnTo>
                  <a:lnTo>
                    <a:pt x="2321" y="2907"/>
                  </a:lnTo>
                  <a:lnTo>
                    <a:pt x="2419" y="25"/>
                  </a:lnTo>
                  <a:lnTo>
                    <a:pt x="2419" y="25"/>
                  </a:lnTo>
                  <a:lnTo>
                    <a:pt x="2126" y="49"/>
                  </a:lnTo>
                  <a:lnTo>
                    <a:pt x="1808" y="25"/>
                  </a:lnTo>
                  <a:lnTo>
                    <a:pt x="1491" y="0"/>
                  </a:lnTo>
                  <a:close/>
                </a:path>
              </a:pathLst>
            </a:custGeom>
            <a:solidFill>
              <a:srgbClr val="184769"/>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latin typeface="Arial"/>
                <a:cs typeface="Arial"/>
                <a:sym typeface="Arial"/>
              </a:endParaRPr>
            </a:p>
          </p:txBody>
        </p:sp>
        <p:sp>
          <p:nvSpPr>
            <p:cNvPr id="41" name="Google Shape;45;p2"/>
            <p:cNvSpPr/>
            <p:nvPr/>
          </p:nvSpPr>
          <p:spPr>
            <a:xfrm>
              <a:off x="5619100" y="5194175"/>
              <a:ext cx="161850" cy="89775"/>
            </a:xfrm>
            <a:custGeom>
              <a:avLst/>
              <a:gdLst/>
              <a:ahLst/>
              <a:cxnLst/>
              <a:rect l="l" t="t" r="r" b="b"/>
              <a:pathLst>
                <a:path w="6474" h="3591" extrusionOk="0">
                  <a:moveTo>
                    <a:pt x="4592" y="0"/>
                  </a:moveTo>
                  <a:lnTo>
                    <a:pt x="4422" y="25"/>
                  </a:lnTo>
                  <a:lnTo>
                    <a:pt x="4251" y="73"/>
                  </a:lnTo>
                  <a:lnTo>
                    <a:pt x="4080" y="122"/>
                  </a:lnTo>
                  <a:lnTo>
                    <a:pt x="3884" y="196"/>
                  </a:lnTo>
                  <a:lnTo>
                    <a:pt x="3713" y="293"/>
                  </a:lnTo>
                  <a:lnTo>
                    <a:pt x="3567" y="391"/>
                  </a:lnTo>
                  <a:lnTo>
                    <a:pt x="3420" y="513"/>
                  </a:lnTo>
                  <a:lnTo>
                    <a:pt x="3298" y="660"/>
                  </a:lnTo>
                  <a:lnTo>
                    <a:pt x="3200" y="806"/>
                  </a:lnTo>
                  <a:lnTo>
                    <a:pt x="3103" y="953"/>
                  </a:lnTo>
                  <a:lnTo>
                    <a:pt x="3029" y="1124"/>
                  </a:lnTo>
                  <a:lnTo>
                    <a:pt x="99" y="757"/>
                  </a:lnTo>
                  <a:lnTo>
                    <a:pt x="74" y="1221"/>
                  </a:lnTo>
                  <a:lnTo>
                    <a:pt x="1" y="1661"/>
                  </a:lnTo>
                  <a:lnTo>
                    <a:pt x="2907" y="2027"/>
                  </a:lnTo>
                  <a:lnTo>
                    <a:pt x="2932" y="2223"/>
                  </a:lnTo>
                  <a:lnTo>
                    <a:pt x="3005" y="2418"/>
                  </a:lnTo>
                  <a:lnTo>
                    <a:pt x="3078" y="2565"/>
                  </a:lnTo>
                  <a:lnTo>
                    <a:pt x="3152" y="2736"/>
                  </a:lnTo>
                  <a:lnTo>
                    <a:pt x="3249" y="2882"/>
                  </a:lnTo>
                  <a:lnTo>
                    <a:pt x="3371" y="3004"/>
                  </a:lnTo>
                  <a:lnTo>
                    <a:pt x="3493" y="3126"/>
                  </a:lnTo>
                  <a:lnTo>
                    <a:pt x="3616" y="3248"/>
                  </a:lnTo>
                  <a:lnTo>
                    <a:pt x="3762" y="3346"/>
                  </a:lnTo>
                  <a:lnTo>
                    <a:pt x="3909" y="3419"/>
                  </a:lnTo>
                  <a:lnTo>
                    <a:pt x="4080" y="3493"/>
                  </a:lnTo>
                  <a:lnTo>
                    <a:pt x="4251" y="3541"/>
                  </a:lnTo>
                  <a:lnTo>
                    <a:pt x="4422" y="3566"/>
                  </a:lnTo>
                  <a:lnTo>
                    <a:pt x="4592" y="3590"/>
                  </a:lnTo>
                  <a:lnTo>
                    <a:pt x="4763" y="3590"/>
                  </a:lnTo>
                  <a:lnTo>
                    <a:pt x="4934" y="3566"/>
                  </a:lnTo>
                  <a:lnTo>
                    <a:pt x="5105" y="3541"/>
                  </a:lnTo>
                  <a:lnTo>
                    <a:pt x="5276" y="3468"/>
                  </a:lnTo>
                  <a:lnTo>
                    <a:pt x="5447" y="3419"/>
                  </a:lnTo>
                  <a:lnTo>
                    <a:pt x="5618" y="3322"/>
                  </a:lnTo>
                  <a:lnTo>
                    <a:pt x="5765" y="3224"/>
                  </a:lnTo>
                  <a:lnTo>
                    <a:pt x="5887" y="3102"/>
                  </a:lnTo>
                  <a:lnTo>
                    <a:pt x="6009" y="2980"/>
                  </a:lnTo>
                  <a:lnTo>
                    <a:pt x="6131" y="2858"/>
                  </a:lnTo>
                  <a:lnTo>
                    <a:pt x="6204" y="2711"/>
                  </a:lnTo>
                  <a:lnTo>
                    <a:pt x="6302" y="2565"/>
                  </a:lnTo>
                  <a:lnTo>
                    <a:pt x="6351" y="2394"/>
                  </a:lnTo>
                  <a:lnTo>
                    <a:pt x="6400" y="2223"/>
                  </a:lnTo>
                  <a:lnTo>
                    <a:pt x="6449" y="2076"/>
                  </a:lnTo>
                  <a:lnTo>
                    <a:pt x="6473" y="1881"/>
                  </a:lnTo>
                  <a:lnTo>
                    <a:pt x="6473" y="1710"/>
                  </a:lnTo>
                  <a:lnTo>
                    <a:pt x="6449" y="1539"/>
                  </a:lnTo>
                  <a:lnTo>
                    <a:pt x="6424" y="1368"/>
                  </a:lnTo>
                  <a:lnTo>
                    <a:pt x="6351" y="1197"/>
                  </a:lnTo>
                  <a:lnTo>
                    <a:pt x="6278" y="1026"/>
                  </a:lnTo>
                  <a:lnTo>
                    <a:pt x="6204" y="855"/>
                  </a:lnTo>
                  <a:lnTo>
                    <a:pt x="6107" y="708"/>
                  </a:lnTo>
                  <a:lnTo>
                    <a:pt x="5985" y="586"/>
                  </a:lnTo>
                  <a:lnTo>
                    <a:pt x="5862" y="464"/>
                  </a:lnTo>
                  <a:lnTo>
                    <a:pt x="5740" y="342"/>
                  </a:lnTo>
                  <a:lnTo>
                    <a:pt x="5594" y="269"/>
                  </a:lnTo>
                  <a:lnTo>
                    <a:pt x="5447" y="171"/>
                  </a:lnTo>
                  <a:lnTo>
                    <a:pt x="5276" y="122"/>
                  </a:lnTo>
                  <a:lnTo>
                    <a:pt x="5105" y="73"/>
                  </a:lnTo>
                  <a:lnTo>
                    <a:pt x="4934" y="25"/>
                  </a:lnTo>
                  <a:lnTo>
                    <a:pt x="4763" y="25"/>
                  </a:lnTo>
                  <a:lnTo>
                    <a:pt x="4592" y="0"/>
                  </a:lnTo>
                  <a:close/>
                </a:path>
              </a:pathLst>
            </a:custGeom>
            <a:solidFill>
              <a:srgbClr val="184769"/>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latin typeface="Arial"/>
                <a:cs typeface="Arial"/>
                <a:sym typeface="Arial"/>
              </a:endParaRPr>
            </a:p>
          </p:txBody>
        </p:sp>
        <p:sp>
          <p:nvSpPr>
            <p:cNvPr id="42" name="Google Shape;46;p2"/>
            <p:cNvSpPr/>
            <p:nvPr/>
          </p:nvSpPr>
          <p:spPr>
            <a:xfrm>
              <a:off x="5420075" y="5116000"/>
              <a:ext cx="189300" cy="189925"/>
            </a:xfrm>
            <a:custGeom>
              <a:avLst/>
              <a:gdLst/>
              <a:ahLst/>
              <a:cxnLst/>
              <a:rect l="l" t="t" r="r" b="b"/>
              <a:pathLst>
                <a:path w="7572" h="7597" extrusionOk="0">
                  <a:moveTo>
                    <a:pt x="3786" y="1"/>
                  </a:moveTo>
                  <a:lnTo>
                    <a:pt x="3395" y="25"/>
                  </a:lnTo>
                  <a:lnTo>
                    <a:pt x="3028" y="74"/>
                  </a:lnTo>
                  <a:lnTo>
                    <a:pt x="2662" y="172"/>
                  </a:lnTo>
                  <a:lnTo>
                    <a:pt x="2320" y="294"/>
                  </a:lnTo>
                  <a:lnTo>
                    <a:pt x="1978" y="465"/>
                  </a:lnTo>
                  <a:lnTo>
                    <a:pt x="1661" y="660"/>
                  </a:lnTo>
                  <a:lnTo>
                    <a:pt x="1392" y="880"/>
                  </a:lnTo>
                  <a:lnTo>
                    <a:pt x="1123" y="1124"/>
                  </a:lnTo>
                  <a:lnTo>
                    <a:pt x="879" y="1393"/>
                  </a:lnTo>
                  <a:lnTo>
                    <a:pt x="659" y="1686"/>
                  </a:lnTo>
                  <a:lnTo>
                    <a:pt x="464" y="1979"/>
                  </a:lnTo>
                  <a:lnTo>
                    <a:pt x="293" y="2321"/>
                  </a:lnTo>
                  <a:lnTo>
                    <a:pt x="171" y="2663"/>
                  </a:lnTo>
                  <a:lnTo>
                    <a:pt x="73" y="3029"/>
                  </a:lnTo>
                  <a:lnTo>
                    <a:pt x="24" y="3420"/>
                  </a:lnTo>
                  <a:lnTo>
                    <a:pt x="0" y="3787"/>
                  </a:lnTo>
                  <a:lnTo>
                    <a:pt x="24" y="4177"/>
                  </a:lnTo>
                  <a:lnTo>
                    <a:pt x="73" y="4568"/>
                  </a:lnTo>
                  <a:lnTo>
                    <a:pt x="171" y="4934"/>
                  </a:lnTo>
                  <a:lnTo>
                    <a:pt x="293" y="5276"/>
                  </a:lnTo>
                  <a:lnTo>
                    <a:pt x="464" y="5594"/>
                  </a:lnTo>
                  <a:lnTo>
                    <a:pt x="659" y="5911"/>
                  </a:lnTo>
                  <a:lnTo>
                    <a:pt x="879" y="6204"/>
                  </a:lnTo>
                  <a:lnTo>
                    <a:pt x="1123" y="6473"/>
                  </a:lnTo>
                  <a:lnTo>
                    <a:pt x="1392" y="6717"/>
                  </a:lnTo>
                  <a:lnTo>
                    <a:pt x="1661" y="6937"/>
                  </a:lnTo>
                  <a:lnTo>
                    <a:pt x="1978" y="7133"/>
                  </a:lnTo>
                  <a:lnTo>
                    <a:pt x="2320" y="7279"/>
                  </a:lnTo>
                  <a:lnTo>
                    <a:pt x="2662" y="7426"/>
                  </a:lnTo>
                  <a:lnTo>
                    <a:pt x="3028" y="7499"/>
                  </a:lnTo>
                  <a:lnTo>
                    <a:pt x="3395" y="7572"/>
                  </a:lnTo>
                  <a:lnTo>
                    <a:pt x="3786" y="7597"/>
                  </a:lnTo>
                  <a:lnTo>
                    <a:pt x="4176" y="7572"/>
                  </a:lnTo>
                  <a:lnTo>
                    <a:pt x="4567" y="7499"/>
                  </a:lnTo>
                  <a:lnTo>
                    <a:pt x="4909" y="7426"/>
                  </a:lnTo>
                  <a:lnTo>
                    <a:pt x="5275" y="7279"/>
                  </a:lnTo>
                  <a:lnTo>
                    <a:pt x="5593" y="7133"/>
                  </a:lnTo>
                  <a:lnTo>
                    <a:pt x="5910" y="6937"/>
                  </a:lnTo>
                  <a:lnTo>
                    <a:pt x="6203" y="6717"/>
                  </a:lnTo>
                  <a:lnTo>
                    <a:pt x="6472" y="6473"/>
                  </a:lnTo>
                  <a:lnTo>
                    <a:pt x="6716" y="6204"/>
                  </a:lnTo>
                  <a:lnTo>
                    <a:pt x="6936" y="5911"/>
                  </a:lnTo>
                  <a:lnTo>
                    <a:pt x="7132" y="5594"/>
                  </a:lnTo>
                  <a:lnTo>
                    <a:pt x="7278" y="5276"/>
                  </a:lnTo>
                  <a:lnTo>
                    <a:pt x="7425" y="4934"/>
                  </a:lnTo>
                  <a:lnTo>
                    <a:pt x="7498" y="4568"/>
                  </a:lnTo>
                  <a:lnTo>
                    <a:pt x="7571" y="4177"/>
                  </a:lnTo>
                  <a:lnTo>
                    <a:pt x="7571" y="3787"/>
                  </a:lnTo>
                  <a:lnTo>
                    <a:pt x="7571" y="3420"/>
                  </a:lnTo>
                  <a:lnTo>
                    <a:pt x="7498" y="3029"/>
                  </a:lnTo>
                  <a:lnTo>
                    <a:pt x="7425" y="2663"/>
                  </a:lnTo>
                  <a:lnTo>
                    <a:pt x="7278" y="2321"/>
                  </a:lnTo>
                  <a:lnTo>
                    <a:pt x="7132" y="1979"/>
                  </a:lnTo>
                  <a:lnTo>
                    <a:pt x="6936" y="1686"/>
                  </a:lnTo>
                  <a:lnTo>
                    <a:pt x="6716" y="1393"/>
                  </a:lnTo>
                  <a:lnTo>
                    <a:pt x="6472" y="1124"/>
                  </a:lnTo>
                  <a:lnTo>
                    <a:pt x="6203" y="880"/>
                  </a:lnTo>
                  <a:lnTo>
                    <a:pt x="5910" y="660"/>
                  </a:lnTo>
                  <a:lnTo>
                    <a:pt x="5593" y="465"/>
                  </a:lnTo>
                  <a:lnTo>
                    <a:pt x="5275" y="294"/>
                  </a:lnTo>
                  <a:lnTo>
                    <a:pt x="4909" y="172"/>
                  </a:lnTo>
                  <a:lnTo>
                    <a:pt x="4567" y="74"/>
                  </a:lnTo>
                  <a:lnTo>
                    <a:pt x="4176" y="25"/>
                  </a:lnTo>
                  <a:lnTo>
                    <a:pt x="3786" y="1"/>
                  </a:lnTo>
                  <a:close/>
                </a:path>
              </a:pathLst>
            </a:custGeom>
            <a:solidFill>
              <a:srgbClr val="184769"/>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latin typeface="Arial"/>
                <a:cs typeface="Arial"/>
                <a:sym typeface="Arial"/>
              </a:endParaRPr>
            </a:p>
          </p:txBody>
        </p:sp>
      </p:grpSp>
      <p:pic>
        <p:nvPicPr>
          <p:cNvPr id="45" name="Picture 44"/>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993875" y="427039"/>
            <a:ext cx="4474473" cy="1313691"/>
          </a:xfrm>
          <a:prstGeom prst="rect">
            <a:avLst/>
          </a:prstGeom>
          <a:ln>
            <a:noFill/>
          </a:ln>
        </p:spPr>
      </p:pic>
    </p:spTree>
    <p:extLst>
      <p:ext uri="{BB962C8B-B14F-4D97-AF65-F5344CB8AC3E}">
        <p14:creationId xmlns:p14="http://schemas.microsoft.com/office/powerpoint/2010/main" val="25376371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userDrawn="1"/>
        </p:nvSpPr>
        <p:spPr>
          <a:xfrm>
            <a:off x="0" y="0"/>
            <a:ext cx="12260062" cy="6858000"/>
          </a:xfrm>
          <a:prstGeom prst="rect">
            <a:avLst/>
          </a:prstGeom>
          <a:solidFill>
            <a:srgbClr val="0E29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Google Shape;11;p2"/>
          <p:cNvSpPr/>
          <p:nvPr userDrawn="1"/>
        </p:nvSpPr>
        <p:spPr>
          <a:xfrm rot="5400000">
            <a:off x="873903" y="456624"/>
            <a:ext cx="1190250" cy="1374464"/>
          </a:xfrm>
          <a:custGeom>
            <a:avLst/>
            <a:gdLst/>
            <a:ahLst/>
            <a:cxnLst/>
            <a:rect l="l" t="t" r="r" b="b"/>
            <a:pathLst>
              <a:path w="120000" h="120000" extrusionOk="0">
                <a:moveTo>
                  <a:pt x="60000" y="0"/>
                </a:moveTo>
                <a:lnTo>
                  <a:pt x="120000" y="30000"/>
                </a:lnTo>
                <a:lnTo>
                  <a:pt x="120000" y="90000"/>
                </a:lnTo>
                <a:lnTo>
                  <a:pt x="60000" y="120000"/>
                </a:lnTo>
                <a:lnTo>
                  <a:pt x="0" y="90000"/>
                </a:lnTo>
                <a:lnTo>
                  <a:pt x="0" y="30000"/>
                </a:lnTo>
                <a:close/>
              </a:path>
            </a:pathLst>
          </a:custGeom>
          <a:gradFill flip="none" rotWithShape="1">
            <a:gsLst>
              <a:gs pos="0">
                <a:srgbClr val="08B5A1">
                  <a:shade val="30000"/>
                  <a:satMod val="115000"/>
                </a:srgbClr>
              </a:gs>
              <a:gs pos="50000">
                <a:srgbClr val="08B5A1">
                  <a:shade val="67500"/>
                  <a:satMod val="115000"/>
                </a:srgbClr>
              </a:gs>
              <a:gs pos="100000">
                <a:srgbClr val="08B5A1">
                  <a:shade val="100000"/>
                  <a:satMod val="115000"/>
                </a:srgbClr>
              </a:gs>
            </a:gsLst>
            <a:path path="circle">
              <a:fillToRect l="100000" b="100000"/>
            </a:path>
            <a:tileRect t="-100000" r="-100000"/>
          </a:gradFill>
          <a:ln>
            <a:noFill/>
          </a:ln>
        </p:spPr>
        <p:txBody>
          <a:bodyPr spcFirstLastPara="1" wrap="square" lIns="50800" tIns="50800" rIns="50800" bIns="50800" anchor="ctr" anchorCtr="0">
            <a:noAutofit/>
          </a:bodyPr>
          <a:lstStyle/>
          <a:p>
            <a:pPr algn="ctr">
              <a:buClr>
                <a:srgbClr val="FFFFFF"/>
              </a:buClr>
              <a:buFont typeface="Helvetica Neue"/>
              <a:buNone/>
            </a:pPr>
            <a:endParaRPr sz="3200" kern="0">
              <a:solidFill>
                <a:srgbClr val="FFFFFF"/>
              </a:solidFill>
              <a:latin typeface="Helvetica Neue"/>
              <a:ea typeface="Helvetica Neue"/>
              <a:cs typeface="Helvetica Neue"/>
              <a:sym typeface="Helvetica Neue"/>
            </a:endParaRPr>
          </a:p>
        </p:txBody>
      </p:sp>
      <p:sp>
        <p:nvSpPr>
          <p:cNvPr id="10" name="Google Shape;13;p2"/>
          <p:cNvSpPr/>
          <p:nvPr userDrawn="1"/>
        </p:nvSpPr>
        <p:spPr>
          <a:xfrm rot="10800000" flipH="1">
            <a:off x="-130086" y="0"/>
            <a:ext cx="1111500" cy="962400"/>
          </a:xfrm>
          <a:prstGeom prst="hexagon">
            <a:avLst>
              <a:gd name="adj" fmla="val 28678"/>
              <a:gd name="vf" fmla="val 115470"/>
            </a:avLst>
          </a:prstGeom>
          <a:noFill/>
          <a:ln w="19050" cap="flat" cmpd="sng">
            <a:solidFill>
              <a:srgbClr val="19BBD5"/>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latin typeface="Arial"/>
              <a:cs typeface="Arial"/>
              <a:sym typeface="Arial"/>
            </a:endParaRPr>
          </a:p>
        </p:txBody>
      </p:sp>
      <p:sp>
        <p:nvSpPr>
          <p:cNvPr id="11" name="Google Shape;14;p2"/>
          <p:cNvSpPr/>
          <p:nvPr userDrawn="1"/>
        </p:nvSpPr>
        <p:spPr>
          <a:xfrm rot="10800000" flipH="1">
            <a:off x="198884" y="1038155"/>
            <a:ext cx="493800" cy="427500"/>
          </a:xfrm>
          <a:prstGeom prst="hexagon">
            <a:avLst>
              <a:gd name="adj" fmla="val 28678"/>
              <a:gd name="vf" fmla="val 115470"/>
            </a:avLst>
          </a:prstGeom>
          <a:solidFill>
            <a:srgbClr val="184769"/>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latin typeface="Arial"/>
              <a:cs typeface="Arial"/>
              <a:sym typeface="Arial"/>
            </a:endParaRPr>
          </a:p>
        </p:txBody>
      </p:sp>
      <p:sp>
        <p:nvSpPr>
          <p:cNvPr id="13" name="Google Shape;16;p2"/>
          <p:cNvSpPr/>
          <p:nvPr userDrawn="1"/>
        </p:nvSpPr>
        <p:spPr>
          <a:xfrm rot="10800000" flipH="1">
            <a:off x="487614" y="1525381"/>
            <a:ext cx="493800" cy="427200"/>
          </a:xfrm>
          <a:prstGeom prst="hexagon">
            <a:avLst>
              <a:gd name="adj" fmla="val 28678"/>
              <a:gd name="vf" fmla="val 115470"/>
            </a:avLst>
          </a:prstGeom>
          <a:gradFill flip="none" rotWithShape="1">
            <a:gsLst>
              <a:gs pos="0">
                <a:srgbClr val="14A991">
                  <a:shade val="30000"/>
                  <a:satMod val="115000"/>
                </a:srgbClr>
              </a:gs>
              <a:gs pos="50000">
                <a:srgbClr val="14A991">
                  <a:shade val="67500"/>
                  <a:satMod val="115000"/>
                </a:srgbClr>
              </a:gs>
              <a:gs pos="100000">
                <a:srgbClr val="14A991">
                  <a:shade val="100000"/>
                  <a:satMod val="115000"/>
                </a:srgbClr>
              </a:gs>
            </a:gsLst>
            <a:path path="circle">
              <a:fillToRect l="100000" b="100000"/>
            </a:path>
            <a:tileRect t="-100000" r="-100000"/>
          </a:gra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latin typeface="Arial"/>
              <a:cs typeface="Arial"/>
              <a:sym typeface="Arial"/>
            </a:endParaRPr>
          </a:p>
        </p:txBody>
      </p:sp>
      <p:sp>
        <p:nvSpPr>
          <p:cNvPr id="14" name="Google Shape;13;p2"/>
          <p:cNvSpPr/>
          <p:nvPr userDrawn="1"/>
        </p:nvSpPr>
        <p:spPr>
          <a:xfrm rot="10800000" flipH="1">
            <a:off x="-623886" y="1553162"/>
            <a:ext cx="1111500" cy="962400"/>
          </a:xfrm>
          <a:prstGeom prst="hexagon">
            <a:avLst>
              <a:gd name="adj" fmla="val 28678"/>
              <a:gd name="vf" fmla="val 115470"/>
            </a:avLst>
          </a:prstGeom>
          <a:noFill/>
          <a:ln w="19050" cap="flat" cmpd="sng">
            <a:solidFill>
              <a:srgbClr val="19BBD5"/>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latin typeface="Arial"/>
              <a:cs typeface="Arial"/>
              <a:sym typeface="Arial"/>
            </a:endParaRPr>
          </a:p>
        </p:txBody>
      </p:sp>
      <p:pic>
        <p:nvPicPr>
          <p:cNvPr id="15" name="Picture 14"/>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69965" y="185905"/>
            <a:ext cx="546788" cy="654627"/>
          </a:xfrm>
          <a:prstGeom prst="rect">
            <a:avLst/>
          </a:prstGeom>
        </p:spPr>
      </p:pic>
    </p:spTree>
    <p:extLst>
      <p:ext uri="{BB962C8B-B14F-4D97-AF65-F5344CB8AC3E}">
        <p14:creationId xmlns:p14="http://schemas.microsoft.com/office/powerpoint/2010/main" val="20552536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8.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808163"/>
            <a:ext cx="12275820" cy="2387600"/>
          </a:xfrm>
        </p:spPr>
        <p:txBody>
          <a:bodyPr>
            <a:noAutofit/>
          </a:bodyPr>
          <a:lstStyle/>
          <a:p>
            <a:r>
              <a:rPr lang="en-US" sz="4400" b="1" dirty="0">
                <a:solidFill>
                  <a:srgbClr val="08B5A1"/>
                </a:solidFill>
              </a:rPr>
              <a:t>Impact of COVID-19 on the elimination program</a:t>
            </a:r>
          </a:p>
        </p:txBody>
      </p:sp>
    </p:spTree>
    <p:extLst>
      <p:ext uri="{BB962C8B-B14F-4D97-AF65-F5344CB8AC3E}">
        <p14:creationId xmlns:p14="http://schemas.microsoft.com/office/powerpoint/2010/main" val="30939068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p:cNvSpPr txBox="1">
            <a:spLocks/>
          </p:cNvSpPr>
          <p:nvPr/>
        </p:nvSpPr>
        <p:spPr>
          <a:xfrm>
            <a:off x="2148840" y="331470"/>
            <a:ext cx="10126980" cy="991144"/>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dirty="0" smtClean="0">
                <a:solidFill>
                  <a:srgbClr val="FF0000"/>
                </a:solidFill>
              </a:rPr>
              <a:t>Challenges</a:t>
            </a:r>
            <a:endParaRPr lang="en-US" sz="3200" b="1" dirty="0">
              <a:solidFill>
                <a:srgbClr val="FF0000"/>
              </a:solidFill>
            </a:endParaRPr>
          </a:p>
        </p:txBody>
      </p:sp>
      <p:sp>
        <p:nvSpPr>
          <p:cNvPr id="2" name="Rectangle 1"/>
          <p:cNvSpPr/>
          <p:nvPr/>
        </p:nvSpPr>
        <p:spPr>
          <a:xfrm>
            <a:off x="1358537" y="2436188"/>
            <a:ext cx="10123714" cy="4006931"/>
          </a:xfrm>
          <a:prstGeom prst="rect">
            <a:avLst/>
          </a:prstGeom>
        </p:spPr>
        <p:txBody>
          <a:bodyPr wrap="square">
            <a:spAutoFit/>
          </a:bodyPr>
          <a:lstStyle/>
          <a:p>
            <a:pPr marL="342900" lvl="0" indent="-342900" algn="just">
              <a:lnSpc>
                <a:spcPct val="107000"/>
              </a:lnSpc>
              <a:spcAft>
                <a:spcPts val="0"/>
              </a:spcAft>
              <a:buFont typeface="+mj-lt"/>
              <a:buAutoNum type="arabicPeriod"/>
            </a:pPr>
            <a:endParaRPr lang="en-US" dirty="0" smtClean="0">
              <a:solidFill>
                <a:srgbClr val="000000"/>
              </a:solidFill>
              <a:latin typeface="Sylfaen" panose="010A0502050306030303" pitchFamily="18" charset="0"/>
              <a:ea typeface="Times New Roman" panose="02020603050405020304" pitchFamily="18" charset="0"/>
              <a:cs typeface="Sylfaen" panose="010A0502050306030303" pitchFamily="18" charset="0"/>
            </a:endParaRPr>
          </a:p>
          <a:p>
            <a:pPr marL="285750" lvl="0" indent="-285750">
              <a:buFont typeface="Arial" panose="020B0604020202020204" pitchFamily="34" charset="0"/>
              <a:buChar char="•"/>
            </a:pPr>
            <a:r>
              <a:rPr lang="en-US" sz="2000" b="1" dirty="0">
                <a:solidFill>
                  <a:srgbClr val="08B5A1"/>
                </a:solidFill>
              </a:rPr>
              <a:t>The citizens of Georgia had returned from abroad and undergone the mandatory isolation procedure in the especially dedicated quarantine zones which are located in different regions across the country. The beneficiaries of the program were among these citizens</a:t>
            </a:r>
            <a:r>
              <a:rPr lang="en-US" sz="2000" b="1" dirty="0" smtClean="0">
                <a:solidFill>
                  <a:srgbClr val="08B5A1"/>
                </a:solidFill>
              </a:rPr>
              <a:t>.</a:t>
            </a:r>
          </a:p>
          <a:p>
            <a:pPr marL="285750" lvl="0" indent="-285750">
              <a:buFont typeface="Arial" panose="020B0604020202020204" pitchFamily="34" charset="0"/>
              <a:buChar char="•"/>
            </a:pPr>
            <a:endParaRPr lang="en-US" sz="2000" b="1" dirty="0">
              <a:solidFill>
                <a:srgbClr val="08B5A1"/>
              </a:solidFill>
            </a:endParaRPr>
          </a:p>
          <a:p>
            <a:pPr marL="285750" lvl="0" indent="-285750">
              <a:buFont typeface="Arial" panose="020B0604020202020204" pitchFamily="34" charset="0"/>
              <a:buChar char="•"/>
            </a:pPr>
            <a:r>
              <a:rPr lang="en-US" sz="2000" b="1" dirty="0">
                <a:solidFill>
                  <a:srgbClr val="08B5A1"/>
                </a:solidFill>
              </a:rPr>
              <a:t>Because of the prohibited transportation between the capital and the regions (cities as Bolnisi and </a:t>
            </a:r>
            <a:r>
              <a:rPr lang="en-US" sz="2000" b="1" dirty="0" err="1">
                <a:solidFill>
                  <a:srgbClr val="08B5A1"/>
                </a:solidFill>
              </a:rPr>
              <a:t>Marneuli</a:t>
            </a:r>
            <a:r>
              <a:rPr lang="en-US" sz="2000" b="1" dirty="0">
                <a:solidFill>
                  <a:srgbClr val="08B5A1"/>
                </a:solidFill>
              </a:rPr>
              <a:t>), some beneficiaries’ treatment (who are receiving treatment in Tbilisi) was jeopardized</a:t>
            </a:r>
            <a:r>
              <a:rPr lang="en-US" sz="2000" b="1" dirty="0" smtClean="0">
                <a:solidFill>
                  <a:srgbClr val="08B5A1"/>
                </a:solidFill>
              </a:rPr>
              <a:t>.</a:t>
            </a:r>
          </a:p>
          <a:p>
            <a:pPr marL="285750" lvl="0" indent="-285750">
              <a:buFont typeface="Arial" panose="020B0604020202020204" pitchFamily="34" charset="0"/>
              <a:buChar char="•"/>
            </a:pPr>
            <a:endParaRPr lang="en-US" sz="2000" b="1" dirty="0">
              <a:solidFill>
                <a:srgbClr val="08B5A1"/>
              </a:solidFill>
            </a:endParaRPr>
          </a:p>
          <a:p>
            <a:pPr marL="285750" lvl="0" indent="-285750">
              <a:buFont typeface="Arial" panose="020B0604020202020204" pitchFamily="34" charset="0"/>
              <a:buChar char="•"/>
            </a:pPr>
            <a:r>
              <a:rPr lang="en-US" sz="2000" b="1" dirty="0">
                <a:solidFill>
                  <a:srgbClr val="08B5A1"/>
                </a:solidFill>
              </a:rPr>
              <a:t>Beneficiaries living in the occupied territories of Georgia have been isolated as they had trouble crossing the border and adhering to treatment.</a:t>
            </a:r>
          </a:p>
          <a:p>
            <a:r>
              <a:rPr lang="en-US" dirty="0"/>
              <a:t> </a:t>
            </a:r>
          </a:p>
          <a:p>
            <a:pPr marL="457200" algn="just">
              <a:lnSpc>
                <a:spcPct val="107000"/>
              </a:lnSpc>
              <a:spcAft>
                <a:spcPts val="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179881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148396" y="230820"/>
            <a:ext cx="10043604" cy="1124720"/>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tabLst>
                <a:tab pos="4859338" algn="l"/>
              </a:tabLst>
            </a:pPr>
            <a:r>
              <a:rPr lang="en-US" dirty="0">
                <a:solidFill>
                  <a:srgbClr val="FF0000"/>
                </a:solidFill>
              </a:rPr>
              <a:t>changes in </a:t>
            </a:r>
            <a:r>
              <a:rPr lang="en-US" dirty="0" smtClean="0">
                <a:solidFill>
                  <a:srgbClr val="FF0000"/>
                </a:solidFill>
              </a:rPr>
              <a:t>decree N169</a:t>
            </a:r>
            <a:endParaRPr lang="en-US" sz="3100" dirty="0">
              <a:solidFill>
                <a:srgbClr val="FF0000"/>
              </a:solidFill>
            </a:endParaRPr>
          </a:p>
        </p:txBody>
      </p:sp>
      <p:sp>
        <p:nvSpPr>
          <p:cNvPr id="3" name="Rectangle 2"/>
          <p:cNvSpPr/>
          <p:nvPr/>
        </p:nvSpPr>
        <p:spPr>
          <a:xfrm>
            <a:off x="875211" y="2719488"/>
            <a:ext cx="11142618" cy="3056221"/>
          </a:xfrm>
          <a:prstGeom prst="rect">
            <a:avLst/>
          </a:prstGeom>
        </p:spPr>
        <p:txBody>
          <a:bodyPr wrap="square">
            <a:spAutoFit/>
          </a:bodyPr>
          <a:lstStyle/>
          <a:p>
            <a:pPr algn="just">
              <a:lnSpc>
                <a:spcPct val="107000"/>
              </a:lnSpc>
              <a:spcAft>
                <a:spcPts val="0"/>
              </a:spcAft>
            </a:pPr>
            <a:r>
              <a:rPr lang="en-US" sz="2000" b="1" dirty="0">
                <a:solidFill>
                  <a:srgbClr val="08B5A1"/>
                </a:solidFill>
                <a:latin typeface="Sylfaen" panose="010A0502050306030303" pitchFamily="18" charset="0"/>
                <a:ea typeface="Times New Roman" panose="02020603050405020304" pitchFamily="18" charset="0"/>
                <a:cs typeface="Sylfaen" panose="010A0502050306030303" pitchFamily="18" charset="0"/>
              </a:rPr>
              <a:t>In case of deterioration of the epidemiological situation in the country (epidemic, pandemic, epidemic outbreak): </a:t>
            </a:r>
            <a:endParaRPr lang="en-US" sz="2000" b="1" dirty="0" smtClean="0">
              <a:solidFill>
                <a:srgbClr val="08B5A1"/>
              </a:solidFill>
              <a:latin typeface="Sylfaen" panose="010A0502050306030303" pitchFamily="18" charset="0"/>
              <a:ea typeface="Times New Roman" panose="02020603050405020304" pitchFamily="18" charset="0"/>
              <a:cs typeface="Sylfaen" panose="010A0502050306030303" pitchFamily="18" charset="0"/>
            </a:endParaRPr>
          </a:p>
          <a:p>
            <a:pPr algn="just">
              <a:lnSpc>
                <a:spcPct val="107000"/>
              </a:lnSpc>
              <a:spcAft>
                <a:spcPts val="0"/>
              </a:spcAft>
            </a:pPr>
            <a:endParaRPr lang="en-US" sz="2000" b="1" dirty="0">
              <a:solidFill>
                <a:srgbClr val="08B5A1"/>
              </a:solidFill>
              <a:latin typeface="Calibri" panose="020F0502020204030204" pitchFamily="34" charset="0"/>
              <a:ea typeface="Calibri" panose="020F0502020204030204" pitchFamily="34" charset="0"/>
              <a:cs typeface="Times New Roman" panose="02020603050405020304" pitchFamily="18" charset="0"/>
            </a:endParaRPr>
          </a:p>
          <a:p>
            <a:pPr marL="457200" indent="-457200" algn="just">
              <a:lnSpc>
                <a:spcPct val="107000"/>
              </a:lnSpc>
              <a:spcAft>
                <a:spcPts val="0"/>
              </a:spcAft>
              <a:buAutoNum type="alphaLcParenR"/>
            </a:pPr>
            <a:r>
              <a:rPr lang="en-US" sz="2000" b="1" dirty="0" smtClean="0">
                <a:solidFill>
                  <a:srgbClr val="08B5A1"/>
                </a:solidFill>
                <a:latin typeface="Sylfaen" panose="010A0502050306030303" pitchFamily="18" charset="0"/>
                <a:ea typeface="Times New Roman" panose="02020603050405020304" pitchFamily="18" charset="0"/>
                <a:cs typeface="Sylfaen" panose="010A0502050306030303" pitchFamily="18" charset="0"/>
              </a:rPr>
              <a:t>Services </a:t>
            </a:r>
            <a:r>
              <a:rPr lang="en-US" sz="2000" b="1" dirty="0">
                <a:solidFill>
                  <a:srgbClr val="08B5A1"/>
                </a:solidFill>
                <a:latin typeface="Sylfaen" panose="010A0502050306030303" pitchFamily="18" charset="0"/>
                <a:ea typeface="Times New Roman" panose="02020603050405020304" pitchFamily="18" charset="0"/>
                <a:cs typeface="Sylfaen" panose="010A0502050306030303" pitchFamily="18" charset="0"/>
              </a:rPr>
              <a:t>provided to the beneficiaries within the framework of the program, if possible, as a temporary measure, may be carried out remotely in the format agreed by the supplier</a:t>
            </a:r>
            <a:r>
              <a:rPr lang="en-US" sz="2000" b="1" dirty="0" smtClean="0">
                <a:solidFill>
                  <a:srgbClr val="08B5A1"/>
                </a:solidFill>
                <a:latin typeface="Sylfaen" panose="010A0502050306030303" pitchFamily="18" charset="0"/>
                <a:ea typeface="Times New Roman" panose="02020603050405020304" pitchFamily="18" charset="0"/>
                <a:cs typeface="Sylfaen" panose="010A0502050306030303" pitchFamily="18" charset="0"/>
              </a:rPr>
              <a:t>;</a:t>
            </a:r>
          </a:p>
          <a:p>
            <a:pPr algn="just">
              <a:lnSpc>
                <a:spcPct val="107000"/>
              </a:lnSpc>
              <a:spcAft>
                <a:spcPts val="0"/>
              </a:spcAft>
            </a:pPr>
            <a:endParaRPr lang="en-US" sz="2000" b="1" dirty="0">
              <a:solidFill>
                <a:srgbClr val="08B5A1"/>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sz="2000" b="1" dirty="0">
                <a:solidFill>
                  <a:srgbClr val="08B5A1"/>
                </a:solidFill>
                <a:latin typeface="Sylfaen" panose="010A0502050306030303" pitchFamily="18" charset="0"/>
                <a:ea typeface="Times New Roman" panose="02020603050405020304" pitchFamily="18" charset="0"/>
                <a:cs typeface="Sylfaen" panose="010A0502050306030303" pitchFamily="18" charset="0"/>
              </a:rPr>
              <a:t>b</a:t>
            </a:r>
            <a:r>
              <a:rPr lang="en-US" sz="2000" b="1" dirty="0" smtClean="0">
                <a:solidFill>
                  <a:srgbClr val="08B5A1"/>
                </a:solidFill>
                <a:latin typeface="Sylfaen" panose="010A0502050306030303" pitchFamily="18" charset="0"/>
                <a:ea typeface="Times New Roman" panose="02020603050405020304" pitchFamily="18" charset="0"/>
                <a:cs typeface="Sylfaen" panose="010A0502050306030303" pitchFamily="18" charset="0"/>
              </a:rPr>
              <a:t>) </a:t>
            </a:r>
            <a:r>
              <a:rPr lang="en-US" sz="2000" b="1" dirty="0" smtClean="0">
                <a:solidFill>
                  <a:srgbClr val="08B5A1"/>
                </a:solidFill>
                <a:latin typeface="Sylfaen" panose="010A0502050306030303" pitchFamily="18" charset="0"/>
                <a:ea typeface="Times New Roman" panose="02020603050405020304" pitchFamily="18" charset="0"/>
                <a:cs typeface="Sylfaen" panose="010A0502050306030303" pitchFamily="18" charset="0"/>
              </a:rPr>
              <a:t>   Transfer </a:t>
            </a:r>
            <a:r>
              <a:rPr lang="en-US" sz="2000" b="1" dirty="0">
                <a:solidFill>
                  <a:srgbClr val="08B5A1"/>
                </a:solidFill>
                <a:latin typeface="Sylfaen" panose="010A0502050306030303" pitchFamily="18" charset="0"/>
                <a:ea typeface="Times New Roman" panose="02020603050405020304" pitchFamily="18" charset="0"/>
                <a:cs typeface="Sylfaen" panose="010A0502050306030303" pitchFamily="18" charset="0"/>
              </a:rPr>
              <a:t>/ delivery of medicines provided by state programs to the beneficiaries of the program </a:t>
            </a:r>
            <a:endParaRPr lang="en-US" sz="2000" b="1" dirty="0" smtClean="0">
              <a:solidFill>
                <a:srgbClr val="08B5A1"/>
              </a:solidFill>
              <a:latin typeface="Sylfaen" panose="010A0502050306030303" pitchFamily="18" charset="0"/>
              <a:ea typeface="Times New Roman" panose="02020603050405020304" pitchFamily="18" charset="0"/>
              <a:cs typeface="Sylfaen" panose="010A0502050306030303" pitchFamily="18" charset="0"/>
            </a:endParaRPr>
          </a:p>
          <a:p>
            <a:pPr algn="just">
              <a:lnSpc>
                <a:spcPct val="107000"/>
              </a:lnSpc>
              <a:spcAft>
                <a:spcPts val="0"/>
              </a:spcAft>
            </a:pPr>
            <a:r>
              <a:rPr lang="en-US" sz="2000" b="1" dirty="0">
                <a:solidFill>
                  <a:srgbClr val="08B5A1"/>
                </a:solidFill>
                <a:latin typeface="Sylfaen" panose="010A0502050306030303" pitchFamily="18" charset="0"/>
                <a:ea typeface="Times New Roman" panose="02020603050405020304" pitchFamily="18" charset="0"/>
                <a:cs typeface="Sylfaen" panose="010A0502050306030303" pitchFamily="18" charset="0"/>
              </a:rPr>
              <a:t> </a:t>
            </a:r>
            <a:r>
              <a:rPr lang="en-US" sz="2000" b="1" dirty="0" smtClean="0">
                <a:solidFill>
                  <a:srgbClr val="08B5A1"/>
                </a:solidFill>
                <a:latin typeface="Sylfaen" panose="010A0502050306030303" pitchFamily="18" charset="0"/>
                <a:ea typeface="Times New Roman" panose="02020603050405020304" pitchFamily="18" charset="0"/>
                <a:cs typeface="Sylfaen" panose="010A0502050306030303" pitchFamily="18" charset="0"/>
              </a:rPr>
              <a:t>      </a:t>
            </a:r>
            <a:r>
              <a:rPr lang="en-US" sz="2000" b="1" dirty="0" smtClean="0">
                <a:solidFill>
                  <a:srgbClr val="08B5A1"/>
                </a:solidFill>
                <a:latin typeface="Sylfaen" panose="010A0502050306030303" pitchFamily="18" charset="0"/>
                <a:ea typeface="Times New Roman" panose="02020603050405020304" pitchFamily="18" charset="0"/>
                <a:cs typeface="Sylfaen" panose="010A0502050306030303" pitchFamily="18" charset="0"/>
              </a:rPr>
              <a:t>(</a:t>
            </a:r>
            <a:r>
              <a:rPr lang="en-US" sz="2000" b="1" dirty="0">
                <a:solidFill>
                  <a:srgbClr val="08B5A1"/>
                </a:solidFill>
                <a:latin typeface="Sylfaen" panose="010A0502050306030303" pitchFamily="18" charset="0"/>
                <a:ea typeface="Times New Roman" panose="02020603050405020304" pitchFamily="18" charset="0"/>
                <a:cs typeface="Sylfaen" panose="010A0502050306030303" pitchFamily="18" charset="0"/>
              </a:rPr>
              <a:t>including those in isolation (quarantine / self-isolation)) may be carried out as a temporary measure </a:t>
            </a:r>
            <a:r>
              <a:rPr lang="en-US" sz="2000" b="1" dirty="0" smtClean="0">
                <a:solidFill>
                  <a:srgbClr val="08B5A1"/>
                </a:solidFill>
                <a:latin typeface="Sylfaen" panose="010A0502050306030303" pitchFamily="18" charset="0"/>
                <a:ea typeface="Times New Roman" panose="02020603050405020304" pitchFamily="18" charset="0"/>
                <a:cs typeface="Sylfaen" panose="010A0502050306030303" pitchFamily="18" charset="0"/>
              </a:rPr>
              <a:t>   </a:t>
            </a:r>
          </a:p>
          <a:p>
            <a:pPr algn="just">
              <a:lnSpc>
                <a:spcPct val="107000"/>
              </a:lnSpc>
              <a:spcAft>
                <a:spcPts val="0"/>
              </a:spcAft>
            </a:pPr>
            <a:r>
              <a:rPr lang="en-US" sz="2000" b="1" dirty="0">
                <a:solidFill>
                  <a:srgbClr val="08B5A1"/>
                </a:solidFill>
                <a:latin typeface="Sylfaen" panose="010A0502050306030303" pitchFamily="18" charset="0"/>
                <a:ea typeface="Times New Roman" panose="02020603050405020304" pitchFamily="18" charset="0"/>
                <a:cs typeface="Sylfaen" panose="010A0502050306030303" pitchFamily="18" charset="0"/>
              </a:rPr>
              <a:t> </a:t>
            </a:r>
            <a:r>
              <a:rPr lang="en-US" sz="2000" b="1" dirty="0" smtClean="0">
                <a:solidFill>
                  <a:srgbClr val="08B5A1"/>
                </a:solidFill>
                <a:latin typeface="Sylfaen" panose="010A0502050306030303" pitchFamily="18" charset="0"/>
                <a:ea typeface="Times New Roman" panose="02020603050405020304" pitchFamily="18" charset="0"/>
                <a:cs typeface="Sylfaen" panose="010A0502050306030303" pitchFamily="18" charset="0"/>
              </a:rPr>
              <a:t>       </a:t>
            </a:r>
            <a:r>
              <a:rPr lang="en-US" sz="2000" b="1" dirty="0" smtClean="0">
                <a:solidFill>
                  <a:srgbClr val="08B5A1"/>
                </a:solidFill>
                <a:latin typeface="Sylfaen" panose="010A0502050306030303" pitchFamily="18" charset="0"/>
                <a:ea typeface="Times New Roman" panose="02020603050405020304" pitchFamily="18" charset="0"/>
                <a:cs typeface="Sylfaen" panose="010A0502050306030303" pitchFamily="18" charset="0"/>
              </a:rPr>
              <a:t>using </a:t>
            </a:r>
            <a:r>
              <a:rPr lang="en-US" sz="2000" b="1" dirty="0">
                <a:solidFill>
                  <a:srgbClr val="08B5A1"/>
                </a:solidFill>
                <a:latin typeface="Sylfaen" panose="010A0502050306030303" pitchFamily="18" charset="0"/>
                <a:ea typeface="Times New Roman" panose="02020603050405020304" pitchFamily="18" charset="0"/>
                <a:cs typeface="Sylfaen" panose="010A0502050306030303" pitchFamily="18" charset="0"/>
              </a:rPr>
              <a:t>simplified mechanisms developed by the implementing institution.</a:t>
            </a:r>
            <a:endParaRPr lang="en-US" sz="2000" b="1" dirty="0">
              <a:solidFill>
                <a:srgbClr val="08B5A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29105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148396" y="178689"/>
            <a:ext cx="10111666" cy="1325563"/>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dirty="0" smtClean="0">
                <a:solidFill>
                  <a:srgbClr val="FF0000"/>
                </a:solidFill>
              </a:rPr>
              <a:t>examples</a:t>
            </a:r>
            <a:endParaRPr lang="en-US" sz="3200" b="1" dirty="0">
              <a:solidFill>
                <a:srgbClr val="FF0000"/>
              </a:solidFill>
            </a:endParaRPr>
          </a:p>
        </p:txBody>
      </p:sp>
      <p:graphicFrame>
        <p:nvGraphicFramePr>
          <p:cNvPr id="8" name="Diagram 7"/>
          <p:cNvGraphicFramePr/>
          <p:nvPr>
            <p:extLst>
              <p:ext uri="{D42A27DB-BD31-4B8C-83A1-F6EECF244321}">
                <p14:modId xmlns:p14="http://schemas.microsoft.com/office/powerpoint/2010/main" val="4237012821"/>
              </p:ext>
            </p:extLst>
          </p:nvPr>
        </p:nvGraphicFramePr>
        <p:xfrm>
          <a:off x="1959429" y="1110343"/>
          <a:ext cx="8817428" cy="54210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4771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148396" y="178689"/>
            <a:ext cx="10111666" cy="1325563"/>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dirty="0" smtClean="0">
                <a:solidFill>
                  <a:srgbClr val="FF0000"/>
                </a:solidFill>
              </a:rPr>
              <a:t>examples</a:t>
            </a:r>
            <a:endParaRPr lang="en-US" sz="3200" b="1" dirty="0">
              <a:solidFill>
                <a:srgbClr val="FF0000"/>
              </a:solidFill>
            </a:endParaRPr>
          </a:p>
        </p:txBody>
      </p:sp>
      <p:graphicFrame>
        <p:nvGraphicFramePr>
          <p:cNvPr id="8" name="Diagram 7"/>
          <p:cNvGraphicFramePr/>
          <p:nvPr>
            <p:extLst>
              <p:ext uri="{D42A27DB-BD31-4B8C-83A1-F6EECF244321}">
                <p14:modId xmlns:p14="http://schemas.microsoft.com/office/powerpoint/2010/main" val="294832567"/>
              </p:ext>
            </p:extLst>
          </p:nvPr>
        </p:nvGraphicFramePr>
        <p:xfrm>
          <a:off x="1959429" y="1110343"/>
          <a:ext cx="8817428" cy="54210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579114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p:cNvGraphicFramePr/>
          <p:nvPr>
            <p:extLst>
              <p:ext uri="{D42A27DB-BD31-4B8C-83A1-F6EECF244321}">
                <p14:modId xmlns:p14="http://schemas.microsoft.com/office/powerpoint/2010/main" val="3528529802"/>
              </p:ext>
            </p:extLst>
          </p:nvPr>
        </p:nvGraphicFramePr>
        <p:xfrm>
          <a:off x="2032000" y="719666"/>
          <a:ext cx="8128000" cy="541866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2831228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p:cNvGraphicFramePr/>
          <p:nvPr>
            <p:extLst>
              <p:ext uri="{D42A27DB-BD31-4B8C-83A1-F6EECF244321}">
                <p14:modId xmlns:p14="http://schemas.microsoft.com/office/powerpoint/2010/main" val="2063103565"/>
              </p:ext>
            </p:extLst>
          </p:nvPr>
        </p:nvGraphicFramePr>
        <p:xfrm>
          <a:off x="2032000" y="719666"/>
          <a:ext cx="8128000" cy="541866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15537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0" y="2873484"/>
            <a:ext cx="12275820" cy="2387600"/>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solidFill>
                  <a:srgbClr val="08B5A1"/>
                </a:solidFill>
              </a:rPr>
              <a:t>Thanks for your attention</a:t>
            </a:r>
          </a:p>
        </p:txBody>
      </p:sp>
    </p:spTree>
    <p:extLst>
      <p:ext uri="{BB962C8B-B14F-4D97-AF65-F5344CB8AC3E}">
        <p14:creationId xmlns:p14="http://schemas.microsoft.com/office/powerpoint/2010/main" val="14507530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1848</TotalTime>
  <Words>393</Words>
  <Application>Microsoft Office PowerPoint</Application>
  <PresentationFormat>Widescreen</PresentationFormat>
  <Paragraphs>28</Paragraphs>
  <Slides>8</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8</vt:i4>
      </vt:variant>
    </vt:vector>
  </HeadingPairs>
  <TitlesOfParts>
    <vt:vector size="16" baseType="lpstr">
      <vt:lpstr>Arial</vt:lpstr>
      <vt:lpstr>Calibri</vt:lpstr>
      <vt:lpstr>Calibri Light</vt:lpstr>
      <vt:lpstr>Helvetica Neue</vt:lpstr>
      <vt:lpstr>Sylfaen</vt:lpstr>
      <vt:lpstr>Times New Roman</vt:lpstr>
      <vt:lpstr>Office Theme</vt:lpstr>
      <vt:lpstr>Custom Design</vt:lpstr>
      <vt:lpstr>Impact of COVID-19 on the elimination program</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კოვიდ 19 ის ეროვნული პასუხი: რეაგირების ღონისძიებები და სამომავლო პრიორიტეტები</dc:title>
  <dc:creator>Tamar Gabunia</dc:creator>
  <cp:lastModifiedBy>Ekaterine Adamia</cp:lastModifiedBy>
  <cp:revision>181</cp:revision>
  <dcterms:created xsi:type="dcterms:W3CDTF">2020-05-10T09:19:53Z</dcterms:created>
  <dcterms:modified xsi:type="dcterms:W3CDTF">2020-07-02T11:49:59Z</dcterms:modified>
</cp:coreProperties>
</file>